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9"/>
  </p:notesMasterIdLst>
  <p:sldIdLst>
    <p:sldId id="256" r:id="rId2"/>
    <p:sldId id="486" r:id="rId3"/>
    <p:sldId id="526" r:id="rId4"/>
    <p:sldId id="519" r:id="rId5"/>
    <p:sldId id="463" r:id="rId6"/>
    <p:sldId id="518" r:id="rId7"/>
    <p:sldId id="535" r:id="rId8"/>
    <p:sldId id="538" r:id="rId9"/>
    <p:sldId id="539" r:id="rId10"/>
    <p:sldId id="540" r:id="rId11"/>
    <p:sldId id="541" r:id="rId12"/>
    <p:sldId id="520" r:id="rId13"/>
    <p:sldId id="521" r:id="rId14"/>
    <p:sldId id="542" r:id="rId15"/>
    <p:sldId id="543" r:id="rId16"/>
    <p:sldId id="522" r:id="rId17"/>
    <p:sldId id="523" r:id="rId18"/>
    <p:sldId id="544" r:id="rId19"/>
    <p:sldId id="524" r:id="rId20"/>
    <p:sldId id="525" r:id="rId21"/>
    <p:sldId id="464" r:id="rId22"/>
    <p:sldId id="536" r:id="rId23"/>
    <p:sldId id="527" r:id="rId24"/>
    <p:sldId id="465" r:id="rId25"/>
    <p:sldId id="533" r:id="rId26"/>
    <p:sldId id="537" r:id="rId27"/>
    <p:sldId id="534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314"/>
    <p:restoredTop sz="84535" autoAdjust="0"/>
  </p:normalViewPr>
  <p:slideViewPr>
    <p:cSldViewPr>
      <p:cViewPr varScale="1">
        <p:scale>
          <a:sx n="94" d="100"/>
          <a:sy n="94" d="100"/>
        </p:scale>
        <p:origin x="16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D6D517-C65E-7642-850B-4CDF3E1D08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F87EC-EA0F-7343-82CF-F45BB9AA4AB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7C51FC3-CEBE-1D45-B1D5-783067076E2F}" type="datetimeFigureOut">
              <a:rPr lang="en-US"/>
              <a:pPr>
                <a:defRPr/>
              </a:pPr>
              <a:t>2/25/2020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5ED7E19-E946-3F44-9D33-65B77D47F6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3B81758-10DF-F44E-8F12-F5C1FFA9C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5246E3-891B-3740-A0F8-325EFFEF72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6496E-7409-A148-824C-F3ABA13A36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8B5A231-B265-B546-9EAA-75879A0E1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B5A231-B265-B546-9EAA-75879A0E112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565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3 pages of metrics for each program stream</a:t>
            </a:r>
          </a:p>
          <a:p>
            <a:r>
              <a:rPr lang="en-CA" dirty="0"/>
              <a:t>3 program streams – referral, home visit and clinics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B5A231-B265-B546-9EAA-75879A0E112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956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1B479DF1-DCEC-ED48-91CE-964F44E3A3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E46A334C-4096-5F41-9877-D8ECD0F161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defRPr/>
            </a:pPr>
            <a:r>
              <a:rPr lang="en-US" dirty="0"/>
              <a:t>CPP’ Reporting Tool (Q2,Q4) / MOH Report</a:t>
            </a:r>
          </a:p>
          <a:p>
            <a:pPr lvl="1">
              <a:defRPr/>
            </a:pPr>
            <a:r>
              <a:rPr lang="en-US" dirty="0"/>
              <a:t>Expenditure Report (Variable)</a:t>
            </a:r>
          </a:p>
          <a:p>
            <a:pPr lvl="1">
              <a:defRPr/>
            </a:pPr>
            <a:r>
              <a:rPr lang="en-US" dirty="0"/>
              <a:t>Other reports for different stake holders, pilot programs</a:t>
            </a:r>
          </a:p>
          <a:p>
            <a:pPr lvl="1">
              <a:defRPr/>
            </a:pPr>
            <a:r>
              <a:rPr lang="en-US" dirty="0"/>
              <a:t>Significantly</a:t>
            </a:r>
            <a:r>
              <a:rPr lang="en-US" baseline="0" dirty="0"/>
              <a:t> decreased the time to prepare reports, but still ambiguity exists on how to measure indicators</a:t>
            </a:r>
          </a:p>
          <a:p>
            <a:pPr lvl="1">
              <a:defRPr/>
            </a:pPr>
            <a:r>
              <a:rPr lang="en-US" baseline="0" dirty="0"/>
              <a:t>As programs evolved, many key indicators are missing completely</a:t>
            </a:r>
            <a:endParaRPr lang="en-US" dirty="0"/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8431ABC6-4013-094B-BAA6-13AEE97F23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30D160E-1DD0-4B40-BC44-E9B70637481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1B479DF1-DCEC-ED48-91CE-964F44E3A3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E46A334C-4096-5F41-9877-D8ECD0F161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-The MDS</a:t>
            </a:r>
            <a:r>
              <a:rPr lang="en-US" altLang="en-US" baseline="0" dirty="0"/>
              <a:t> is an opportunity to develop benchmarks for CPP across the province for quality improvement, best practices</a:t>
            </a:r>
          </a:p>
          <a:p>
            <a:r>
              <a:rPr lang="en-US" altLang="en-US" baseline="0" dirty="0"/>
              <a:t>-What is the value of CP?</a:t>
            </a:r>
            <a:endParaRPr lang="en-US" altLang="en-US" dirty="0"/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8431ABC6-4013-094B-BAA6-13AEE97F23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30D160E-1DD0-4B40-BC44-E9B70637481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286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B5A231-B265-B546-9EAA-75879A0E112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627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Variable – </a:t>
            </a:r>
          </a:p>
          <a:p>
            <a:r>
              <a:rPr lang="en-CA" dirty="0"/>
              <a:t>Definition / Description of variable</a:t>
            </a:r>
          </a:p>
          <a:p>
            <a:r>
              <a:rPr lang="en-CA" dirty="0"/>
              <a:t>Data</a:t>
            </a:r>
            <a:r>
              <a:rPr lang="en-CA" baseline="0" dirty="0"/>
              <a:t> Type</a:t>
            </a:r>
          </a:p>
          <a:p>
            <a:r>
              <a:rPr lang="en-CA" baseline="0" dirty="0"/>
              <a:t>Variable source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B5A231-B265-B546-9EAA-75879A0E112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167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Benchmarks should be implement with evidence informed</a:t>
            </a:r>
            <a:r>
              <a:rPr lang="en-CA" baseline="0" dirty="0"/>
              <a:t> processes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B5A231-B265-B546-9EAA-75879A0E112D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035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Living document – the variable and definitions can be changed if found to be poorly reported on, inconsistently reported on, or provide poor measure or representation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B5A231-B265-B546-9EAA-75879A0E112D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80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5071D18-C6B6-764E-A3CF-7C21452B930C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844882-E680-1045-9520-051EA6222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8EAB4-743E-5245-9246-7161C45D8D9D}" type="datetime1">
              <a:rPr lang="en-US"/>
              <a:pPr>
                <a:defRPr/>
              </a:pPr>
              <a:t>2/25/2020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66AA5D-A1EF-524B-BBCC-4B57ED2A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8AD03F-3199-5A4E-AD23-F4FCF5B8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47A86-16D8-2A4F-803F-9A4A22AA9B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72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8A7B3-14CB-D245-8291-D170E32B1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3F5A3-780F-5848-858F-4EA9857D31B2}" type="datetime1">
              <a:rPr lang="en-US"/>
              <a:pPr>
                <a:defRPr/>
              </a:pPr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DB486-0258-F145-A16C-C0BBB263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E5ABB-512D-2949-9733-78B370A50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A4F2B-66C3-4740-82C5-C1B3DD439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7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89F4F-7105-DC4C-AF4D-4B336685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3FEB5-9592-D646-BE80-A7636D3D5534}" type="datetime1">
              <a:rPr lang="en-US"/>
              <a:pPr>
                <a:defRPr/>
              </a:pPr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92371-DB93-C340-B541-9D04F0068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AFE69-FB6E-9B45-8C26-3E31B8447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654EF-74E3-D848-9D44-1E6E0CC8E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85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8D128-9BA7-124D-94E4-7BE5DA515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62FBB-947F-E64B-A1C7-F2F770C45E02}" type="datetime1">
              <a:rPr lang="en-US"/>
              <a:pPr>
                <a:defRPr/>
              </a:pPr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5315B-1307-FF47-86FD-F8996422E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37E31-6197-CE43-B25D-15C8DA1AC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13F8F-1D4C-F442-9922-F1AFF84017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42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B5DDDA1-6017-4D44-B984-F0FCCFA25E68}"/>
              </a:ext>
            </a:extLst>
          </p:cNvPr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1366B9-73ED-464A-83C1-9B9C1F840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7C2C5-6416-0F4F-8EE6-9E6282B09317}" type="datetime1">
              <a:rPr lang="en-US"/>
              <a:pPr>
                <a:defRPr/>
              </a:pPr>
              <a:t>2/25/2020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BDBAB4-EEBD-9947-A683-1836DEA8A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C4E441-396E-3745-B1E2-BE6EC83C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7E109-7269-BB4E-B4C5-76CA45DC12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7282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1263368-30AD-0440-A41A-5DA228BC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215F9-E112-B04F-906E-F45926C47E35}" type="datetime1">
              <a:rPr lang="en-US"/>
              <a:pPr>
                <a:defRPr/>
              </a:pPr>
              <a:t>2/25/2020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58D712-528B-2246-8A14-17BA3C874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D14C5B8-0FB7-2641-9A17-AC3691D4A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B7A10-F24D-3A45-9249-01B6CC8E05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1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20BB374-B32D-8345-9AE9-B339D6B51C4E}"/>
              </a:ext>
            </a:extLst>
          </p:cNvPr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178D602A-1094-6C44-8CB5-46728AC27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0BADC-1DD3-AA4C-8D3F-9C921D588B63}" type="datetime1">
              <a:rPr lang="en-US"/>
              <a:pPr>
                <a:defRPr/>
              </a:pPr>
              <a:t>2/25/2020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2C4D78C6-8694-3C4E-A22D-F1EF802E3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406D7D0F-9F94-0F47-849F-FB4DB2FB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C8202-1976-8B48-9439-C22EDBB81B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21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070DB06-51FA-704C-B1C8-6029DA99A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8363A-94AD-3746-A6D3-C650ACDE4E2C}" type="datetime1">
              <a:rPr lang="en-US"/>
              <a:pPr>
                <a:defRPr/>
              </a:pPr>
              <a:t>2/25/2020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9D13FE7-9577-BC42-8191-441C347E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42F7BE-B4AB-2C4B-848E-4974FBCC8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717B1-3D22-C140-9502-D0D2A45311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93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A499B7C-B06F-D641-A3CC-15501FBA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AD8FF-C04E-0947-A483-D696329747B3}" type="datetime1">
              <a:rPr lang="en-US"/>
              <a:pPr>
                <a:defRPr/>
              </a:pPr>
              <a:t>2/25/2020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DEACA35-2D5C-9245-9421-839910A58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E4FC6C2-E20D-874F-9A1A-95BBDD814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B6AD-0D3A-DC41-A660-DB5E0352EC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68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51B674C-9B5F-294B-B414-A83155EA5766}"/>
              </a:ext>
            </a:extLst>
          </p:cNvPr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21CBECD-4D05-254E-9162-5684E0EB9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376E1-E5DC-6E47-8FDF-1026F358E45E}" type="datetime1">
              <a:rPr lang="en-US"/>
              <a:pPr>
                <a:defRPr/>
              </a:pPr>
              <a:t>2/25/2020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FE3F6E0-5BE9-2D45-8D18-648508B5E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E218DDD-EB55-E74C-B42E-BE7D0C902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C7AC4-D2D2-6942-A7D3-D674F870D8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40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8B4228-8585-5C4F-92D2-2D62A5A49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FCF26-E537-B745-A527-F8B47A59EF31}" type="datetime1">
              <a:rPr lang="en-US"/>
              <a:pPr>
                <a:defRPr/>
              </a:pPr>
              <a:t>2/25/2020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88D4C9-D31B-F140-B08A-E620B9F97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3DBB22B-0AA4-5646-9878-565C8DB51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82AF5-56DE-EE4E-966A-742274449B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15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B730F5-F2DB-5041-B870-85AE8F87C6A3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6534D5-0CF2-BD41-AA24-D2B088D15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5F6D30AC-0105-A64C-A7FB-D1A68C2004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BD057A-2FE7-E94F-BB9A-8A99077D146B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AF170-7D3E-9C4B-B24D-DFD4EFDF4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3C76EE-29F2-E049-A9A0-E00DBF6CF995}" type="datetime1">
              <a:rPr lang="en-US"/>
              <a:pPr>
                <a:defRPr/>
              </a:pPr>
              <a:t>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CB0B8-B11E-CF4E-89A1-39A26D01A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C4A0-E2B5-724F-BB3E-A5ECF8CBE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EA9CC2-F06C-4946-A945-4789264306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7" r:id="rId2"/>
    <p:sldLayoutId id="2147484125" r:id="rId3"/>
    <p:sldLayoutId id="2147484118" r:id="rId4"/>
    <p:sldLayoutId id="2147484126" r:id="rId5"/>
    <p:sldLayoutId id="2147484119" r:id="rId6"/>
    <p:sldLayoutId id="2147484120" r:id="rId7"/>
    <p:sldLayoutId id="2147484127" r:id="rId8"/>
    <p:sldLayoutId id="2147484121" r:id="rId9"/>
    <p:sldLayoutId id="2147484122" r:id="rId10"/>
    <p:sldLayoutId id="214748412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A2FD1-EF89-ED4F-837E-EE2ED8AC6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900" y="3101553"/>
            <a:ext cx="7696200" cy="39039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800" dirty="0">
                <a:latin typeface="Century Gothic" panose="020B0502020202020204" pitchFamily="34" charset="0"/>
              </a:rPr>
              <a:t>Improving the Information Gathering Process Workshop</a:t>
            </a:r>
            <a:r>
              <a:rPr lang="en-US" sz="4000" dirty="0">
                <a:latin typeface="Century Gothic" panose="020B0502020202020204" pitchFamily="34" charset="0"/>
              </a:rPr>
              <a:t/>
            </a:r>
            <a:br>
              <a:rPr lang="en-US" sz="4000" dirty="0">
                <a:latin typeface="Century Gothic" panose="020B0502020202020204" pitchFamily="34" charset="0"/>
              </a:rPr>
            </a:br>
            <a:r>
              <a:rPr lang="en-US" sz="2400" i="1" dirty="0">
                <a:latin typeface="Century Gothic" panose="020B0502020202020204" pitchFamily="34" charset="0"/>
              </a:rPr>
              <a:t>Thursday, February 27th, 2020</a:t>
            </a:r>
            <a:endParaRPr lang="en-US" sz="3200" i="1" dirty="0">
              <a:latin typeface="Century Gothic" panose="020B0502020202020204" pitchFamily="34" charset="0"/>
            </a:endParaRPr>
          </a:p>
        </p:txBody>
      </p:sp>
      <p:sp>
        <p:nvSpPr>
          <p:cNvPr id="14338" name="Picture 2">
            <a:extLst>
              <a:ext uri="{FF2B5EF4-FFF2-40B4-BE49-F238E27FC236}">
                <a16:creationId xmlns:a16="http://schemas.microsoft.com/office/drawing/2014/main" id="{40ADF7E0-9C1D-BD40-A09F-B2E4B7832A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92475" y="3733800"/>
            <a:ext cx="2605088" cy="291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id="{91C82F6B-B6D3-C14E-AF77-259648178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3" y="3657600"/>
            <a:ext cx="2605087" cy="291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FC561-1781-4E7B-AA3C-699EBAD6B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MDS – Individual Data Set Definitions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ECC9DC-1BB7-4ED7-9E98-30B175E592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2222" y="1600200"/>
            <a:ext cx="7379556" cy="48768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36B00-C8B4-4E14-83A2-0FE21C4A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950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73A17-F390-4022-97E5-786E4E634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MDS – Individual Data Set Definitions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5123A4C-B668-4569-AB06-9ADD97246D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9096" y="1600200"/>
            <a:ext cx="7205807" cy="48768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8F71D-148A-438A-B2A0-3BEFB0BCA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209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CA" sz="3600" dirty="0"/>
              <a:t>MDS – Individual Data Set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C19E405-39CF-4DD4-872E-7E5E07BDA2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481137"/>
            <a:ext cx="8229600" cy="498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708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>MDS – Aggregate Data Set Definitions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034AC94-2C27-4673-8025-526D7BACCC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2038" y="1600200"/>
            <a:ext cx="7919923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687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6962B-D1B0-4E25-8458-A19984125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>MDS – Aggregate Data Set Definitions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2331935-E808-4A7B-9D7A-555C77152F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9481" y="1600200"/>
            <a:ext cx="7425037" cy="48768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39764-8D6D-40C8-B80D-7DC9E5A6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9642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B50D5-E350-4E1F-BC95-60E803081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/>
              <a:t>MDS – Aggregate Data Set Definitions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CD53A4-0332-4FCB-87A7-DF54999E0F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94215"/>
            <a:ext cx="8229600" cy="468877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82D9C-3D22-4E84-9006-9C5C79425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8EA7DD6-2C4A-42E9-93E8-BFEA5659F051}"/>
              </a:ext>
            </a:extLst>
          </p:cNvPr>
          <p:cNvSpPr/>
          <p:nvPr/>
        </p:nvSpPr>
        <p:spPr>
          <a:xfrm>
            <a:off x="304800" y="5791200"/>
            <a:ext cx="1371600" cy="591785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5057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Patient Encounter Requirements for Minimum Data Set (MDS)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/>
            <a:r>
              <a:rPr lang="en-US" dirty="0"/>
              <a:t>An electronic Medical Record (</a:t>
            </a:r>
            <a:r>
              <a:rPr lang="en-US" dirty="0" err="1"/>
              <a:t>eMR</a:t>
            </a:r>
            <a:r>
              <a:rPr lang="en-US" dirty="0"/>
              <a:t>) entry shall be completed for each </a:t>
            </a:r>
            <a:r>
              <a:rPr lang="en-US" b="1" i="1" dirty="0"/>
              <a:t>face to face</a:t>
            </a:r>
            <a:r>
              <a:rPr lang="en-US" dirty="0"/>
              <a:t> and</a:t>
            </a:r>
            <a:r>
              <a:rPr lang="en-US" b="1" i="1" dirty="0"/>
              <a:t> telephone</a:t>
            </a:r>
            <a:r>
              <a:rPr lang="en-US" dirty="0"/>
              <a:t> patient encounter.</a:t>
            </a:r>
            <a:endParaRPr lang="en-CA" dirty="0"/>
          </a:p>
          <a:p>
            <a:pPr lvl="0"/>
            <a:r>
              <a:rPr lang="en-US" dirty="0"/>
              <a:t>The community paramedic who has contacted, assessed, and/or provided patient care to an individual, shall be responsible for completing the </a:t>
            </a:r>
            <a:r>
              <a:rPr lang="en-US" dirty="0" err="1"/>
              <a:t>eMR</a:t>
            </a:r>
            <a:r>
              <a:rPr lang="en-US" dirty="0"/>
              <a:t> entry.</a:t>
            </a:r>
            <a:endParaRPr lang="en-CA" dirty="0"/>
          </a:p>
          <a:p>
            <a:pPr lvl="0"/>
            <a:r>
              <a:rPr lang="en-US" dirty="0"/>
              <a:t>The </a:t>
            </a:r>
            <a:r>
              <a:rPr lang="en-US" dirty="0" err="1"/>
              <a:t>eMR</a:t>
            </a:r>
            <a:r>
              <a:rPr lang="en-US" dirty="0"/>
              <a:t> entry shall be completed as soon as possible and no later than the end of the scheduled shift or work assignment during which the encounter occurred.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171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Patient Encounter Requirements for Minimum Data Set (MDS)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eMR</a:t>
            </a:r>
            <a:r>
              <a:rPr lang="en-US" dirty="0"/>
              <a:t> shall be completed according to the </a:t>
            </a:r>
            <a:r>
              <a:rPr lang="en-US" b="1" u="sng" dirty="0"/>
              <a:t>Core</a:t>
            </a:r>
            <a:r>
              <a:rPr lang="en-US" dirty="0"/>
              <a:t> and </a:t>
            </a:r>
            <a:r>
              <a:rPr lang="en-US" b="1" u="sng" dirty="0"/>
              <a:t>Optional</a:t>
            </a:r>
            <a:r>
              <a:rPr lang="en-US" dirty="0"/>
              <a:t> requirements </a:t>
            </a:r>
            <a:r>
              <a:rPr lang="en-CA" dirty="0"/>
              <a:t>in </a:t>
            </a:r>
            <a:r>
              <a:rPr lang="en-CA" i="1" dirty="0"/>
              <a:t>Section 2 </a:t>
            </a:r>
            <a:r>
              <a:rPr lang="en-CA" dirty="0"/>
              <a:t>of the Guidelines: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7CF4D3-0821-405E-8401-5141B1088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319" y="2649448"/>
            <a:ext cx="4805362" cy="364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800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A6AFE-38BF-42FE-AD31-523B602F7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Patient Encounter Requirements for Minimum Data Set (MDS) continued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5C245A-80A2-41B5-B1C5-2DEAD2CDD6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2246" y="1600200"/>
            <a:ext cx="5299508" cy="48768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109D2-4617-4CB2-BCF6-C360F3DBB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512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Reporting Submission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r>
              <a:rPr lang="en-US" dirty="0"/>
              <a:t>CP Programs are required to submit their quarterly reports </a:t>
            </a:r>
            <a:r>
              <a:rPr lang="en-US" dirty="0"/>
              <a:t>starting Q1 April 1</a:t>
            </a:r>
            <a:r>
              <a:rPr lang="en-US" dirty="0"/>
              <a:t>, </a:t>
            </a:r>
            <a:r>
              <a:rPr lang="en-US" dirty="0"/>
              <a:t>2020</a:t>
            </a:r>
            <a:endParaRPr lang="en-US" dirty="0"/>
          </a:p>
          <a:p>
            <a:r>
              <a:rPr lang="en-US" dirty="0"/>
              <a:t>It is due to be submitted the first Friday two months after the reporting period</a:t>
            </a:r>
          </a:p>
          <a:p>
            <a:r>
              <a:rPr lang="en-US" dirty="0"/>
              <a:t>Data from active clients within the reporting period below should only be included in the respective report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9998"/>
              </p:ext>
            </p:extLst>
          </p:nvPr>
        </p:nvGraphicFramePr>
        <p:xfrm>
          <a:off x="533400" y="4146755"/>
          <a:ext cx="8153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703677290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3689637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Reporting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Dates of Reporting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0381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Quarter</a:t>
                      </a:r>
                      <a:r>
                        <a:rPr lang="en-CA" baseline="0" dirty="0"/>
                        <a:t> 1 Report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April 1, 2020 –</a:t>
                      </a:r>
                      <a:r>
                        <a:rPr lang="en-CA" baseline="0" dirty="0"/>
                        <a:t> June 30, 2020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661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Quarter</a:t>
                      </a:r>
                      <a:r>
                        <a:rPr lang="en-CA" baseline="0" dirty="0"/>
                        <a:t> 2 Report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April 1, 2020 –</a:t>
                      </a:r>
                      <a:r>
                        <a:rPr lang="en-CA" baseline="0" dirty="0"/>
                        <a:t> September 30, 2020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282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Quarter</a:t>
                      </a:r>
                      <a:r>
                        <a:rPr lang="en-CA" baseline="0" dirty="0"/>
                        <a:t> 3 Report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April 1, 2020 –</a:t>
                      </a:r>
                      <a:r>
                        <a:rPr lang="en-CA" baseline="0" dirty="0"/>
                        <a:t> December 31, 2020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313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Quarter</a:t>
                      </a:r>
                      <a:r>
                        <a:rPr lang="en-CA" baseline="0" dirty="0" smtClean="0"/>
                        <a:t> 4 Report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/>
                        <a:t>April 1, 2020 –</a:t>
                      </a:r>
                      <a:r>
                        <a:rPr lang="en-CA" baseline="0" dirty="0"/>
                        <a:t> March 31, 2021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461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93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D95CE-5148-FF43-9644-F223397EC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latin typeface="Century Gothic" panose="020B0502020202020204" pitchFamily="34" charset="0"/>
              </a:rPr>
              <a:t>Improving the Information Gathering Process Workshop</a:t>
            </a:r>
            <a:endParaRPr lang="en-US" sz="3600" i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Ontario </a:t>
            </a:r>
            <a:r>
              <a:rPr lang="en-CA" dirty="0"/>
              <a:t>Community Paramedic Reporting Guidelines / Minimum Data Set (MDS</a:t>
            </a:r>
            <a:r>
              <a:rPr lang="en-CA" dirty="0" smtClean="0"/>
              <a:t>)</a:t>
            </a: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Rationale</a:t>
            </a: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 smtClean="0"/>
              <a:t>Themes</a:t>
            </a: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Case study </a:t>
            </a:r>
            <a:r>
              <a:rPr lang="en-CA" dirty="0" smtClean="0"/>
              <a:t>exercises</a:t>
            </a: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Aggregate Data</a:t>
            </a:r>
          </a:p>
        </p:txBody>
      </p:sp>
      <p:sp>
        <p:nvSpPr>
          <p:cNvPr id="19458" name="Picture 2">
            <a:extLst>
              <a:ext uri="{FF2B5EF4-FFF2-40B4-BE49-F238E27FC236}">
                <a16:creationId xmlns:a16="http://schemas.microsoft.com/office/drawing/2014/main" id="{6471BD45-31F3-EC4A-9DED-3F20255574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292475" y="3733800"/>
            <a:ext cx="210978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Rationale &amp; Themes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7E109-7269-BB4E-B4C5-76CA45DC12D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193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F5A20-F526-E44D-B526-0DCA833FD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Rationale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93A4EFCE-8D5C-804D-AFB6-1EAC9C563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Develop Benchmarks</a:t>
            </a:r>
          </a:p>
          <a:p>
            <a:pPr lvl="1"/>
            <a:r>
              <a:rPr lang="en-US" altLang="en-US" dirty="0"/>
              <a:t>Markers of excellence to which organizations can aspire</a:t>
            </a:r>
          </a:p>
          <a:p>
            <a:pPr lvl="1"/>
            <a:r>
              <a:rPr lang="en-US" altLang="en-US" dirty="0"/>
              <a:t>Help measure or determine the value of Community Paramedicine </a:t>
            </a:r>
          </a:p>
          <a:p>
            <a:pPr lvl="1"/>
            <a:r>
              <a:rPr lang="en-US" altLang="en-US" dirty="0"/>
              <a:t>Build or improve the foundation for program evaluation 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Facilitate Scale &amp; Spread</a:t>
            </a:r>
          </a:p>
          <a:p>
            <a:pPr lvl="1"/>
            <a:r>
              <a:rPr lang="en-CA" dirty="0"/>
              <a:t>The lack of mechanisms to support collaboration and learning across jurisdictions hinders the spread of innovative and leading practices</a:t>
            </a:r>
            <a:endParaRPr lang="en-US" altLang="en-US" i="1" dirty="0"/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6D1E0D02-B508-0F43-ACA0-08A9947A5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2839080-68EC-2D44-B1FB-64AFA248E1D2}" type="slidenum">
              <a:rPr lang="en-US" altLang="en-US" smtClean="0">
                <a:solidFill>
                  <a:srgbClr val="FFFFFF"/>
                </a:solidFill>
              </a:rPr>
              <a:pPr/>
              <a:t>21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Although evidence based is critical for benchmarking and scale &amp; spread, emphasis should always be on providing high-quality care</a:t>
            </a:r>
          </a:p>
          <a:p>
            <a:r>
              <a:rPr lang="en-CA" dirty="0"/>
              <a:t>MOH reporting requirements via the LHINs </a:t>
            </a:r>
            <a:r>
              <a:rPr lang="en-CA" b="1" i="1" dirty="0"/>
              <a:t>have not </a:t>
            </a:r>
            <a:r>
              <a:rPr lang="en-CA" dirty="0"/>
              <a:t>changed</a:t>
            </a:r>
          </a:p>
          <a:p>
            <a:r>
              <a:rPr lang="en-CA" dirty="0"/>
              <a:t>Minimum data set – programs can collect any additional variables</a:t>
            </a:r>
          </a:p>
          <a:p>
            <a:r>
              <a:rPr lang="en-CA" dirty="0"/>
              <a:t>Work closely with EMR vendors to streamline this process as much as possible</a:t>
            </a:r>
          </a:p>
          <a:p>
            <a:r>
              <a:rPr lang="en-CA" dirty="0"/>
              <a:t>The </a:t>
            </a:r>
            <a:r>
              <a:rPr lang="en-CA" i="1" dirty="0"/>
              <a:t>Ontario Paramedic Reporting Guidelines </a:t>
            </a:r>
            <a:r>
              <a:rPr lang="en-CA" dirty="0"/>
              <a:t>is a living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45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Case Studies Exercise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7E109-7269-BB4E-B4C5-76CA45DC12D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715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C3691-7D26-8A42-949F-8245A468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Case Studies – Group Activity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9E2A724D-BA12-7542-93FB-2D32202D0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CA" dirty="0"/>
              <a:t>Refer to printed materials for each case </a:t>
            </a:r>
            <a:r>
              <a:rPr lang="en-CA" dirty="0" smtClean="0"/>
              <a:t>study</a:t>
            </a:r>
          </a:p>
          <a:p>
            <a:pPr marL="457200" indent="-457200" algn="just">
              <a:buFont typeface="+mj-lt"/>
              <a:buAutoNum type="arabicPeriod"/>
            </a:pPr>
            <a:endParaRPr lang="en-CA" dirty="0"/>
          </a:p>
          <a:p>
            <a:pPr marL="457200" indent="-457200" algn="just">
              <a:buFont typeface="+mj-lt"/>
              <a:buAutoNum type="arabicPeriod"/>
            </a:pPr>
            <a:r>
              <a:rPr lang="en-CA" dirty="0"/>
              <a:t>Fill out one Individual Level Data worksheet per patient</a:t>
            </a:r>
          </a:p>
          <a:p>
            <a:pPr lvl="1" algn="just"/>
            <a:r>
              <a:rPr lang="en-CA" dirty="0"/>
              <a:t>Use the MDS guidelines for definitions and </a:t>
            </a:r>
            <a:r>
              <a:rPr lang="en-CA" dirty="0" smtClean="0"/>
              <a:t>requirements</a:t>
            </a:r>
          </a:p>
          <a:p>
            <a:pPr lvl="1" algn="just"/>
            <a:r>
              <a:rPr lang="en-CA" dirty="0" smtClean="0"/>
              <a:t>Work together as a group per table and complete all case studies</a:t>
            </a:r>
            <a:endParaRPr lang="en-CA" dirty="0" smtClean="0"/>
          </a:p>
          <a:p>
            <a:pPr lvl="1" algn="just"/>
            <a:endParaRPr lang="en-CA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CA" dirty="0" smtClean="0"/>
              <a:t>Each group/table will be assigned to present one case study results and discuss entire group</a:t>
            </a:r>
          </a:p>
          <a:p>
            <a:pPr marL="457200" indent="-457200" algn="just">
              <a:buFont typeface="+mj-lt"/>
              <a:buAutoNum type="arabicPeriod"/>
            </a:pPr>
            <a:endParaRPr lang="en-CA" dirty="0"/>
          </a:p>
          <a:p>
            <a:pPr marL="457200" indent="-457200" algn="just">
              <a:buFont typeface="+mj-lt"/>
              <a:buAutoNum type="arabicPeriod"/>
            </a:pPr>
            <a:r>
              <a:rPr lang="en-CA" dirty="0"/>
              <a:t>As a group we will compile the aggregate data report</a:t>
            </a:r>
          </a:p>
          <a:p>
            <a:pPr marL="0" indent="0" algn="just">
              <a:buNone/>
            </a:pPr>
            <a:endParaRPr lang="en-CA" dirty="0"/>
          </a:p>
          <a:p>
            <a:pPr marL="457200" indent="-457200" algn="just">
              <a:buFont typeface="+mj-lt"/>
              <a:buAutoNum type="arabicPeriod"/>
            </a:pPr>
            <a:endParaRPr lang="en-CA" dirty="0"/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C0C674C6-751F-ED4A-A575-B5855E956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97C42A-1CC8-2E47-9A64-5BD67C1F93D8}" type="slidenum">
              <a:rPr lang="en-US" altLang="en-US" smtClean="0">
                <a:solidFill>
                  <a:srgbClr val="FFFFFF"/>
                </a:solidFill>
              </a:rPr>
              <a:pPr/>
              <a:t>24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Aggregate Data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Using Case Studies as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7E109-7269-BB4E-B4C5-76CA45DC12D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10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7E109-7269-BB4E-B4C5-76CA45DC12D1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2"/>
          <a:stretch/>
        </p:blipFill>
        <p:spPr>
          <a:xfrm>
            <a:off x="918915" y="457200"/>
            <a:ext cx="7234486" cy="631253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3329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Discussion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Questions &amp;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7E109-7269-BB4E-B4C5-76CA45DC12D1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54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Ontario Community Paramedic Reporting Guidelines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Minimum Data Set (MDS)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56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686800" cy="756636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Ontario Community </a:t>
            </a:r>
            <a:r>
              <a:rPr lang="en-US" sz="2800" dirty="0" err="1"/>
              <a:t>Paramedicine</a:t>
            </a:r>
            <a:r>
              <a:rPr lang="en-US" sz="2800" dirty="0"/>
              <a:t> Reporting Guidelines</a:t>
            </a:r>
            <a:endParaRPr lang="en-CA" sz="2800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31"/>
          <a:stretch/>
        </p:blipFill>
        <p:spPr>
          <a:xfrm>
            <a:off x="819979" y="1524000"/>
            <a:ext cx="3962400" cy="5085138"/>
          </a:xfrm>
          <a:ln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21"/>
          <a:stretch/>
        </p:blipFill>
        <p:spPr>
          <a:xfrm>
            <a:off x="5181600" y="1376007"/>
            <a:ext cx="3657600" cy="523313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B883B7F-857A-6E4F-A4F1-8AE6A2B17132}"/>
              </a:ext>
            </a:extLst>
          </p:cNvPr>
          <p:cNvSpPr txBox="1">
            <a:spLocks/>
          </p:cNvSpPr>
          <p:nvPr/>
        </p:nvSpPr>
        <p:spPr bwMode="auto">
          <a:xfrm>
            <a:off x="457200" y="1066800"/>
            <a:ext cx="56388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Original reporting requirements:</a:t>
            </a:r>
          </a:p>
          <a:p>
            <a:pPr>
              <a:defRPr/>
            </a:pPr>
            <a:endParaRPr lang="en-US" u="sng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8E8B0-8D2F-A645-8A4F-FD9EBEB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533400"/>
            <a:ext cx="8763000" cy="990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800" dirty="0"/>
              <a:t>Ontario Community </a:t>
            </a:r>
            <a:r>
              <a:rPr lang="en-US" sz="2800" dirty="0" err="1"/>
              <a:t>Paramedicine</a:t>
            </a:r>
            <a:r>
              <a:rPr lang="en-US" sz="2800" dirty="0"/>
              <a:t> Reporting Guidelines</a:t>
            </a: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BF880694-5289-634A-81C9-1FDB3C537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625E62-7DBC-7544-8542-3A80C3791D41}" type="slidenum">
              <a:rPr lang="en-US" altLang="en-US" smtClean="0">
                <a:solidFill>
                  <a:srgbClr val="FFFFFF"/>
                </a:solidFill>
              </a:rPr>
              <a:pPr/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B883B7F-857A-6E4F-A4F1-8AE6A2B17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876800"/>
          </a:xfrm>
        </p:spPr>
        <p:txBody>
          <a:bodyPr/>
          <a:lstStyle/>
          <a:p>
            <a:pPr>
              <a:defRPr/>
            </a:pPr>
            <a:r>
              <a:rPr lang="en-US" dirty="0"/>
              <a:t>Current reporting requirements:</a:t>
            </a:r>
          </a:p>
          <a:p>
            <a:pPr>
              <a:defRPr/>
            </a:pPr>
            <a:endParaRPr lang="en-US" u="sng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96"/>
          <a:stretch/>
        </p:blipFill>
        <p:spPr>
          <a:xfrm>
            <a:off x="454742" y="2286000"/>
            <a:ext cx="8324699" cy="415658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8E8B0-8D2F-A645-8A4F-FD9EBEB11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9906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dirty="0"/>
              <a:t>Ontario Community Paramedicine Reporting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83B7F-857A-6E4F-A4F1-8AE6A2B17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87680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Minimum Data Set (MDS)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i="1" dirty="0"/>
              <a:t>Measure processes, services, and outcomes to understand and evaluate program functioning and impacts</a:t>
            </a:r>
          </a:p>
          <a:p>
            <a:pPr>
              <a:defRPr/>
            </a:pPr>
            <a:endParaRPr lang="en-US" i="1" dirty="0"/>
          </a:p>
          <a:p>
            <a:pPr>
              <a:defRPr/>
            </a:pPr>
            <a:r>
              <a:rPr lang="en-US" dirty="0"/>
              <a:t>Sections</a:t>
            </a:r>
          </a:p>
          <a:p>
            <a:pPr marL="731837" lvl="1" indent="-457200">
              <a:buFont typeface="+mj-lt"/>
              <a:buAutoNum type="arabicPeriod"/>
              <a:defRPr/>
            </a:pPr>
            <a:r>
              <a:rPr lang="en-US" dirty="0"/>
              <a:t>Data set definitions</a:t>
            </a:r>
          </a:p>
          <a:p>
            <a:pPr marL="731837" lvl="1" indent="-457200">
              <a:buFont typeface="+mj-lt"/>
              <a:buAutoNum type="arabicPeriod"/>
              <a:defRPr/>
            </a:pPr>
            <a:r>
              <a:rPr lang="en-US" dirty="0"/>
              <a:t>Patient encounter Minimum Data Set elements requirements </a:t>
            </a:r>
          </a:p>
          <a:p>
            <a:pPr marL="731837" lvl="1" indent="-457200">
              <a:buFont typeface="+mj-lt"/>
              <a:buAutoNum type="arabicPeriod"/>
              <a:defRPr/>
            </a:pPr>
            <a:r>
              <a:rPr lang="en-US" dirty="0"/>
              <a:t>Reporting submission requirement</a:t>
            </a:r>
          </a:p>
          <a:p>
            <a:pPr>
              <a:defRPr/>
            </a:pPr>
            <a:endParaRPr lang="en-US" u="sng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BF880694-5289-634A-81C9-1FDB3C537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625E62-7DBC-7544-8542-3A80C3791D41}" type="slidenum">
              <a:rPr lang="en-US" altLang="en-US" smtClean="0">
                <a:solidFill>
                  <a:srgbClr val="FFFFFF"/>
                </a:solidFill>
              </a:rPr>
              <a:pPr/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28800"/>
            <a:ext cx="2872761" cy="382427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6225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Selection of MDS </a:t>
            </a:r>
            <a:r>
              <a:rPr lang="en-CA" dirty="0" smtClean="0"/>
              <a:t>variables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Many </a:t>
            </a:r>
            <a:r>
              <a:rPr lang="en-CA" dirty="0"/>
              <a:t>of the variables are required for the MOH report</a:t>
            </a:r>
          </a:p>
          <a:p>
            <a:r>
              <a:rPr lang="en-CA" dirty="0"/>
              <a:t>Report on demographics, interventions, outcomes</a:t>
            </a:r>
          </a:p>
          <a:p>
            <a:r>
              <a:rPr lang="en-CA" dirty="0"/>
              <a:t>Account for changes in Community Paramedic programs over time (CP RPM, treat &amp; release)</a:t>
            </a:r>
          </a:p>
          <a:p>
            <a:r>
              <a:rPr lang="en-CA" dirty="0"/>
              <a:t>More accurately captures activities of Community Paramedic programs (client interactions vs home/clinic visits, referrals vs consultations)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9959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C0C49-02EC-4495-854D-1622FD061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MDS – Individual Data Set Definitions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50F6836-3A79-4AD7-A7AF-EB31F7D027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2940" y="1600200"/>
            <a:ext cx="7818120" cy="48768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AAA1E-F0D5-40B6-AB53-14330155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6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77D07-DD3A-4F03-A0F2-0361FFC58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MDS – Individual Data Set Definitions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F016E57-3B86-4371-87F0-7D2BCC9E37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214" y="1600200"/>
            <a:ext cx="7851571" cy="48768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3C51A4-02EF-4100-A650-19FB2ABCA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F8F-1D4C-F442-9922-F1AFF84017C3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510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ushpin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D83E2C"/>
    </a:hlink>
    <a:folHlink>
      <a:srgbClr val="ED7D2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17420</TotalTime>
  <Words>816</Words>
  <Application>Microsoft Office PowerPoint</Application>
  <PresentationFormat>On-screen Show (4:3)</PresentationFormat>
  <Paragraphs>137</Paragraphs>
  <Slides>27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Century Gothic</vt:lpstr>
      <vt:lpstr>Clarity</vt:lpstr>
      <vt:lpstr>Improving the Information Gathering Process Workshop Thursday, February 27th, 2020</vt:lpstr>
      <vt:lpstr>Improving the Information Gathering Process Workshop</vt:lpstr>
      <vt:lpstr>Ontario Community Paramedic Reporting Guidelines</vt:lpstr>
      <vt:lpstr>Ontario Community Paramedicine Reporting Guidelines</vt:lpstr>
      <vt:lpstr>Ontario Community Paramedicine Reporting Guidelines</vt:lpstr>
      <vt:lpstr>Ontario Community Paramedicine Reporting Guidelines</vt:lpstr>
      <vt:lpstr>Selection of MDS variables</vt:lpstr>
      <vt:lpstr>MDS – Individual Data Set Definitions</vt:lpstr>
      <vt:lpstr>MDS – Individual Data Set Definitions</vt:lpstr>
      <vt:lpstr>MDS – Individual Data Set Definitions</vt:lpstr>
      <vt:lpstr>MDS – Individual Data Set Definitions</vt:lpstr>
      <vt:lpstr>MDS – Individual Data Set Definitions</vt:lpstr>
      <vt:lpstr>MDS – Aggregate Data Set Definitions</vt:lpstr>
      <vt:lpstr>MDS – Aggregate Data Set Definitions</vt:lpstr>
      <vt:lpstr>MDS – Aggregate Data Set Definitions</vt:lpstr>
      <vt:lpstr>Patient Encounter Requirements for Minimum Data Set (MDS)</vt:lpstr>
      <vt:lpstr>Patient Encounter Requirements for Minimum Data Set (MDS)</vt:lpstr>
      <vt:lpstr>Patient Encounter Requirements for Minimum Data Set (MDS) continued</vt:lpstr>
      <vt:lpstr>Reporting Submission Requirement</vt:lpstr>
      <vt:lpstr>Rationale &amp; Themes</vt:lpstr>
      <vt:lpstr>Rationale</vt:lpstr>
      <vt:lpstr>Themes</vt:lpstr>
      <vt:lpstr>Case Studies Exercise</vt:lpstr>
      <vt:lpstr>Case Studies – Group Activity</vt:lpstr>
      <vt:lpstr>Aggregate Data</vt:lpstr>
      <vt:lpstr>PowerPoint Presentation</vt:lpstr>
      <vt:lpstr>Discussion</vt:lpstr>
    </vt:vector>
  </TitlesOfParts>
  <Company>Mount Sinai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PARAMEDICINE FORUM – Thursday March 28th</dc:title>
  <dc:creator>Haque, Mashiat</dc:creator>
  <cp:lastModifiedBy>Jim Greenaway</cp:lastModifiedBy>
  <cp:revision>196</cp:revision>
  <dcterms:created xsi:type="dcterms:W3CDTF">2019-03-26T17:13:26Z</dcterms:created>
  <dcterms:modified xsi:type="dcterms:W3CDTF">2020-02-25T19:21:53Z</dcterms:modified>
</cp:coreProperties>
</file>