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30"/>
  </p:notesMasterIdLst>
  <p:handoutMasterIdLst>
    <p:handoutMasterId r:id="rId31"/>
  </p:handoutMasterIdLst>
  <p:sldIdLst>
    <p:sldId id="1857" r:id="rId5"/>
    <p:sldId id="2010" r:id="rId6"/>
    <p:sldId id="1992" r:id="rId7"/>
    <p:sldId id="2014" r:id="rId8"/>
    <p:sldId id="1990" r:id="rId9"/>
    <p:sldId id="1993" r:id="rId10"/>
    <p:sldId id="1982" r:id="rId11"/>
    <p:sldId id="1994" r:id="rId12"/>
    <p:sldId id="1984" r:id="rId13"/>
    <p:sldId id="1989" r:id="rId14"/>
    <p:sldId id="2003" r:id="rId15"/>
    <p:sldId id="1996" r:id="rId16"/>
    <p:sldId id="1998" r:id="rId17"/>
    <p:sldId id="1986" r:id="rId18"/>
    <p:sldId id="2016" r:id="rId19"/>
    <p:sldId id="2018" r:id="rId20"/>
    <p:sldId id="2020" r:id="rId21"/>
    <p:sldId id="1999" r:id="rId22"/>
    <p:sldId id="2017" r:id="rId23"/>
    <p:sldId id="2004" r:id="rId24"/>
    <p:sldId id="2000" r:id="rId25"/>
    <p:sldId id="2007" r:id="rId26"/>
    <p:sldId id="2005" r:id="rId27"/>
    <p:sldId id="2009" r:id="rId28"/>
    <p:sldId id="1917" r:id="rId29"/>
  </p:sldIdLst>
  <p:sldSz cx="9144000" cy="6858000" type="screen4x3"/>
  <p:notesSz cx="6858000" cy="9293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Bhella" initials="SB" lastIdx="3" clrIdx="0">
    <p:extLst>
      <p:ext uri="{19B8F6BF-5375-455C-9EA6-DF929625EA0E}">
        <p15:presenceInfo xmlns:p15="http://schemas.microsoft.com/office/powerpoint/2012/main" userId="S::sbhella@changefoundation.com::fb98e813-f869-4df5-9ae9-22791aeee8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3DC"/>
    <a:srgbClr val="3AC7CF"/>
    <a:srgbClr val="009999"/>
    <a:srgbClr val="E6E6E6"/>
    <a:srgbClr val="FFE685"/>
    <a:srgbClr val="7ECA9E"/>
    <a:srgbClr val="CC99FF"/>
    <a:srgbClr val="E1E1FF"/>
    <a:srgbClr val="FFCA0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C9BD1-7A49-4C15-AB34-65B5DBD274E7}" v="69" dt="2019-11-08T21:58:52.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570" autoAdjust="0"/>
  </p:normalViewPr>
  <p:slideViewPr>
    <p:cSldViewPr snapToGrid="0" snapToObjects="1">
      <p:cViewPr varScale="1">
        <p:scale>
          <a:sx n="35" d="100"/>
          <a:sy n="35" d="100"/>
        </p:scale>
        <p:origin x="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432"/>
    </p:cViewPr>
  </p:sorterViewPr>
  <p:notesViewPr>
    <p:cSldViewPr snapToGrid="0" snapToObjects="1">
      <p:cViewPr varScale="1">
        <p:scale>
          <a:sx n="84" d="100"/>
          <a:sy n="84" d="100"/>
        </p:scale>
        <p:origin x="-4360" y="-96"/>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661"/>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884613" y="0"/>
            <a:ext cx="2971800" cy="464661"/>
          </a:xfrm>
          <a:prstGeom prst="rect">
            <a:avLst/>
          </a:prstGeom>
        </p:spPr>
        <p:txBody>
          <a:bodyPr vert="horz" lIns="91440" tIns="45720" rIns="91440" bIns="45720" rtlCol="0"/>
          <a:lstStyle>
            <a:lvl1pPr algn="r">
              <a:defRPr sz="1200" smtClean="0"/>
            </a:lvl1pPr>
          </a:lstStyle>
          <a:p>
            <a:pPr>
              <a:defRPr/>
            </a:pPr>
            <a:fld id="{EAEC8288-7344-6946-B1E5-73117C92AB10}" type="datetimeFigureOut">
              <a:rPr lang="en-US"/>
              <a:pPr>
                <a:defRPr/>
              </a:pPr>
              <a:t>11/29/2019</a:t>
            </a:fld>
            <a:endParaRPr lang="en-US" dirty="0"/>
          </a:p>
        </p:txBody>
      </p:sp>
      <p:sp>
        <p:nvSpPr>
          <p:cNvPr id="4" name="Footer Placeholder 3"/>
          <p:cNvSpPr>
            <a:spLocks noGrp="1"/>
          </p:cNvSpPr>
          <p:nvPr>
            <p:ph type="ftr" sz="quarter" idx="2"/>
          </p:nvPr>
        </p:nvSpPr>
        <p:spPr>
          <a:xfrm>
            <a:off x="0" y="8826951"/>
            <a:ext cx="2971800" cy="464661"/>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884613" y="8826951"/>
            <a:ext cx="2971800" cy="464661"/>
          </a:xfrm>
          <a:prstGeom prst="rect">
            <a:avLst/>
          </a:prstGeom>
        </p:spPr>
        <p:txBody>
          <a:bodyPr vert="horz" lIns="91440" tIns="45720" rIns="91440" bIns="45720" rtlCol="0" anchor="b"/>
          <a:lstStyle>
            <a:lvl1pPr algn="r">
              <a:defRPr sz="1200" smtClean="0"/>
            </a:lvl1pPr>
          </a:lstStyle>
          <a:p>
            <a:pPr>
              <a:defRPr/>
            </a:pPr>
            <a:fld id="{56C2465A-DB2E-6843-8913-FFA731856E61}" type="slidenum">
              <a:rPr lang="en-US"/>
              <a:pPr>
                <a:defRPr/>
              </a:pPr>
              <a:t>‹#›</a:t>
            </a:fld>
            <a:endParaRPr lang="en-US" dirty="0"/>
          </a:p>
        </p:txBody>
      </p:sp>
    </p:spTree>
    <p:extLst>
      <p:ext uri="{BB962C8B-B14F-4D97-AF65-F5344CB8AC3E}">
        <p14:creationId xmlns:p14="http://schemas.microsoft.com/office/powerpoint/2010/main" val="1465396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66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6466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A1032E6-30B2-7F43-9189-3B4F19576762}" type="datetimeFigureOut">
              <a:rPr lang="en-US"/>
              <a:pPr>
                <a:defRPr/>
              </a:pPr>
              <a:t>11/29/2019</a:t>
            </a:fld>
            <a:endParaRPr lang="en-US" dirty="0"/>
          </a:p>
        </p:txBody>
      </p:sp>
      <p:sp>
        <p:nvSpPr>
          <p:cNvPr id="4" name="Slide Image Placeholder 3"/>
          <p:cNvSpPr>
            <a:spLocks noGrp="1" noRot="1" noChangeAspect="1"/>
          </p:cNvSpPr>
          <p:nvPr>
            <p:ph type="sldImg" idx="2"/>
          </p:nvPr>
        </p:nvSpPr>
        <p:spPr>
          <a:xfrm>
            <a:off x="1106488" y="696913"/>
            <a:ext cx="4645025" cy="348456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4282"/>
            <a:ext cx="5486400" cy="4181951"/>
          </a:xfrm>
          <a:prstGeom prst="rect">
            <a:avLst/>
          </a:prstGeom>
        </p:spPr>
        <p:txBody>
          <a:bodyPr vert="horz" lIns="91440" tIns="45720" rIns="91440" bIns="45720" rtlCol="0"/>
          <a:lstStyle/>
          <a:p>
            <a:pPr lvl="0"/>
            <a:r>
              <a:rPr lang="en-CA" noProof="0" dirty="0"/>
              <a:t>Click to edit Master text styles</a:t>
            </a:r>
          </a:p>
          <a:p>
            <a:pPr lvl="1"/>
            <a:r>
              <a:rPr lang="en-CA" noProof="0" dirty="0"/>
              <a:t>Second le</a:t>
            </a:r>
          </a:p>
          <a:p>
            <a:pPr lvl="2"/>
            <a:r>
              <a:rPr lang="en-CA" noProof="0" dirty="0"/>
              <a:t>Third level</a:t>
            </a:r>
          </a:p>
          <a:p>
            <a:pPr lvl="3"/>
            <a:r>
              <a:rPr lang="en-CA" noProof="0" dirty="0"/>
              <a:t>Fourth level</a:t>
            </a:r>
          </a:p>
          <a:p>
            <a:pPr lvl="4"/>
            <a:r>
              <a:rPr lang="en-CA" noProof="0" dirty="0"/>
              <a:t>Fifth level</a:t>
            </a:r>
            <a:endParaRPr lang="en-US" noProof="0" dirty="0"/>
          </a:p>
        </p:txBody>
      </p:sp>
      <p:sp>
        <p:nvSpPr>
          <p:cNvPr id="6" name="Footer Placeholder 5"/>
          <p:cNvSpPr>
            <a:spLocks noGrp="1"/>
          </p:cNvSpPr>
          <p:nvPr>
            <p:ph type="ftr" sz="quarter" idx="4"/>
          </p:nvPr>
        </p:nvSpPr>
        <p:spPr>
          <a:xfrm>
            <a:off x="0" y="8826951"/>
            <a:ext cx="2971800" cy="46466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826951"/>
            <a:ext cx="2971800" cy="46466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3F7F9A5-6ADA-B246-B1BA-47CB642285B6}" type="slidenum">
              <a:rPr lang="en-US"/>
              <a:pPr>
                <a:defRPr/>
              </a:pPr>
              <a:t>‹#›</a:t>
            </a:fld>
            <a:endParaRPr lang="en-US" dirty="0"/>
          </a:p>
        </p:txBody>
      </p:sp>
    </p:spTree>
    <p:extLst>
      <p:ext uri="{BB962C8B-B14F-4D97-AF65-F5344CB8AC3E}">
        <p14:creationId xmlns:p14="http://schemas.microsoft.com/office/powerpoint/2010/main" val="2289600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1</a:t>
            </a:fld>
            <a:endParaRPr lang="en-US" dirty="0"/>
          </a:p>
        </p:txBody>
      </p:sp>
    </p:spTree>
    <p:extLst>
      <p:ext uri="{BB962C8B-B14F-4D97-AF65-F5344CB8AC3E}">
        <p14:creationId xmlns:p14="http://schemas.microsoft.com/office/powerpoint/2010/main" val="286159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14</a:t>
            </a:fld>
            <a:endParaRPr lang="en-US" dirty="0"/>
          </a:p>
        </p:txBody>
      </p:sp>
    </p:spTree>
    <p:extLst>
      <p:ext uri="{BB962C8B-B14F-4D97-AF65-F5344CB8AC3E}">
        <p14:creationId xmlns:p14="http://schemas.microsoft.com/office/powerpoint/2010/main" val="1076109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15</a:t>
            </a:fld>
            <a:endParaRPr lang="en-US" dirty="0"/>
          </a:p>
        </p:txBody>
      </p:sp>
    </p:spTree>
    <p:extLst>
      <p:ext uri="{BB962C8B-B14F-4D97-AF65-F5344CB8AC3E}">
        <p14:creationId xmlns:p14="http://schemas.microsoft.com/office/powerpoint/2010/main" val="250155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-Are there any plans to evolve the way  coordinated care plans are automated/digitalized so that they can become more dynamic and in real-time where the patients and their family care givers can also contribute to their CCP in real time via a patient portal?</a:t>
            </a:r>
          </a:p>
          <a:p>
            <a:r>
              <a:rPr lang="en-US" sz="1200" kern="1200" dirty="0">
                <a:solidFill>
                  <a:schemeClr val="tx1"/>
                </a:solidFill>
                <a:effectLst/>
                <a:latin typeface="+mn-lt"/>
                <a:ea typeface="ＭＳ Ｐゴシック" charset="0"/>
                <a:cs typeface="ＭＳ Ｐゴシック" charset="0"/>
              </a:rPr>
              <a:t>-As a group, what do you see as the educational needs or gaps of community paramedics in your communities?</a:t>
            </a:r>
          </a:p>
          <a:p>
            <a:r>
              <a:rPr lang="en-US" sz="1200" kern="1200" dirty="0">
                <a:solidFill>
                  <a:schemeClr val="tx1"/>
                </a:solidFill>
                <a:effectLst/>
                <a:latin typeface="+mn-lt"/>
                <a:ea typeface="ＭＳ Ｐゴシック" charset="0"/>
                <a:cs typeface="ＭＳ Ｐゴシック" charset="0"/>
              </a:rPr>
              <a:t>-is there anyway to investigate on how we can re-coupe some of the costs our CP programs are saving the province?</a:t>
            </a:r>
          </a:p>
          <a:p>
            <a:r>
              <a:rPr lang="en-US" sz="1200" kern="1200" dirty="0">
                <a:solidFill>
                  <a:schemeClr val="tx1"/>
                </a:solidFill>
                <a:effectLst/>
                <a:latin typeface="+mn-lt"/>
                <a:ea typeface="ＭＳ Ｐゴシック" charset="0"/>
                <a:cs typeface="ＭＳ Ｐゴシック" charset="0"/>
              </a:rPr>
              <a:t>-EMS services are evaluated by respond times.  is ministry will change the way to evaluate EMS service as we know only less then 20% of calls that rapidity to respond manner.</a:t>
            </a:r>
          </a:p>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16</a:t>
            </a:fld>
            <a:endParaRPr lang="en-US" dirty="0"/>
          </a:p>
        </p:txBody>
      </p:sp>
    </p:spTree>
    <p:extLst>
      <p:ext uri="{BB962C8B-B14F-4D97-AF65-F5344CB8AC3E}">
        <p14:creationId xmlns:p14="http://schemas.microsoft.com/office/powerpoint/2010/main" val="257520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-Are there any</a:t>
            </a:r>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17</a:t>
            </a:fld>
            <a:endParaRPr lang="en-US" dirty="0"/>
          </a:p>
        </p:txBody>
      </p:sp>
    </p:spTree>
    <p:extLst>
      <p:ext uri="{BB962C8B-B14F-4D97-AF65-F5344CB8AC3E}">
        <p14:creationId xmlns:p14="http://schemas.microsoft.com/office/powerpoint/2010/main" val="407793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19</a:t>
            </a:fld>
            <a:endParaRPr lang="en-US" dirty="0"/>
          </a:p>
        </p:txBody>
      </p:sp>
    </p:spTree>
    <p:extLst>
      <p:ext uri="{BB962C8B-B14F-4D97-AF65-F5344CB8AC3E}">
        <p14:creationId xmlns:p14="http://schemas.microsoft.com/office/powerpoint/2010/main" val="343556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20</a:t>
            </a:fld>
            <a:endParaRPr lang="en-US" dirty="0"/>
          </a:p>
        </p:txBody>
      </p:sp>
    </p:spTree>
    <p:extLst>
      <p:ext uri="{BB962C8B-B14F-4D97-AF65-F5344CB8AC3E}">
        <p14:creationId xmlns:p14="http://schemas.microsoft.com/office/powerpoint/2010/main" val="69820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21</a:t>
            </a:fld>
            <a:endParaRPr lang="en-US" dirty="0"/>
          </a:p>
        </p:txBody>
      </p:sp>
    </p:spTree>
    <p:extLst>
      <p:ext uri="{BB962C8B-B14F-4D97-AF65-F5344CB8AC3E}">
        <p14:creationId xmlns:p14="http://schemas.microsoft.com/office/powerpoint/2010/main" val="20076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24</a:t>
            </a:fld>
            <a:endParaRPr lang="en-US" dirty="0"/>
          </a:p>
        </p:txBody>
      </p:sp>
    </p:spTree>
    <p:extLst>
      <p:ext uri="{BB962C8B-B14F-4D97-AF65-F5344CB8AC3E}">
        <p14:creationId xmlns:p14="http://schemas.microsoft.com/office/powerpoint/2010/main" val="3742160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25</a:t>
            </a:fld>
            <a:endParaRPr lang="en-US" dirty="0"/>
          </a:p>
        </p:txBody>
      </p:sp>
    </p:spTree>
    <p:extLst>
      <p:ext uri="{BB962C8B-B14F-4D97-AF65-F5344CB8AC3E}">
        <p14:creationId xmlns:p14="http://schemas.microsoft.com/office/powerpoint/2010/main" val="240193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2</a:t>
            </a:fld>
            <a:endParaRPr lang="en-US" dirty="0"/>
          </a:p>
        </p:txBody>
      </p:sp>
    </p:spTree>
    <p:extLst>
      <p:ext uri="{BB962C8B-B14F-4D97-AF65-F5344CB8AC3E}">
        <p14:creationId xmlns:p14="http://schemas.microsoft.com/office/powerpoint/2010/main" val="389704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4</a:t>
            </a:fld>
            <a:endParaRPr lang="en-US" dirty="0"/>
          </a:p>
        </p:txBody>
      </p:sp>
    </p:spTree>
    <p:extLst>
      <p:ext uri="{BB962C8B-B14F-4D97-AF65-F5344CB8AC3E}">
        <p14:creationId xmlns:p14="http://schemas.microsoft.com/office/powerpoint/2010/main" val="10703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bg1"/>
                </a:solidFill>
                <a:latin typeface="Segoe UI" panose="020B0502040204020203" pitchFamily="34" charset="0"/>
                <a:ea typeface="ＭＳ Ｐゴシック" charset="0"/>
                <a:cs typeface="Segoe UI" panose="020B0502040204020203" pitchFamily="34" charset="0"/>
              </a:rPr>
              <a:t>An overview of integrated health systems was provided, outlining the increased intensity to coordinate, collaborate and co-design population-based care as well as the potential for greater health system impact.</a:t>
            </a:r>
          </a:p>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6</a:t>
            </a:fld>
            <a:endParaRPr lang="en-US" dirty="0"/>
          </a:p>
        </p:txBody>
      </p:sp>
    </p:spTree>
    <p:extLst>
      <p:ext uri="{BB962C8B-B14F-4D97-AF65-F5344CB8AC3E}">
        <p14:creationId xmlns:p14="http://schemas.microsoft.com/office/powerpoint/2010/main" val="259034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7</a:t>
            </a:fld>
            <a:endParaRPr lang="en-US" dirty="0"/>
          </a:p>
        </p:txBody>
      </p:sp>
    </p:spTree>
    <p:extLst>
      <p:ext uri="{BB962C8B-B14F-4D97-AF65-F5344CB8AC3E}">
        <p14:creationId xmlns:p14="http://schemas.microsoft.com/office/powerpoint/2010/main" val="3716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8</a:t>
            </a:fld>
            <a:endParaRPr lang="en-US" dirty="0"/>
          </a:p>
        </p:txBody>
      </p:sp>
    </p:spTree>
    <p:extLst>
      <p:ext uri="{BB962C8B-B14F-4D97-AF65-F5344CB8AC3E}">
        <p14:creationId xmlns:p14="http://schemas.microsoft.com/office/powerpoint/2010/main" val="419290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9</a:t>
            </a:fld>
            <a:endParaRPr lang="en-US" dirty="0"/>
          </a:p>
        </p:txBody>
      </p:sp>
    </p:spTree>
    <p:extLst>
      <p:ext uri="{BB962C8B-B14F-4D97-AF65-F5344CB8AC3E}">
        <p14:creationId xmlns:p14="http://schemas.microsoft.com/office/powerpoint/2010/main" val="43739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3F7F9A5-6ADA-B246-B1BA-47CB642285B6}" type="slidenum">
              <a:rPr lang="en-US" smtClean="0"/>
              <a:pPr>
                <a:defRPr/>
              </a:pPr>
              <a:t>10</a:t>
            </a:fld>
            <a:endParaRPr lang="en-US" dirty="0"/>
          </a:p>
        </p:txBody>
      </p:sp>
    </p:spTree>
    <p:extLst>
      <p:ext uri="{BB962C8B-B14F-4D97-AF65-F5344CB8AC3E}">
        <p14:creationId xmlns:p14="http://schemas.microsoft.com/office/powerpoint/2010/main" val="317239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7F9A5-6ADA-B246-B1BA-47CB642285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27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53A1-EF68-4D39-84DE-BE2494E3A5A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F5C45F-F833-46CC-B4D4-98B6BFEB216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F67E2D-F22A-4E7F-B58B-B4858882C350}"/>
              </a:ext>
            </a:extLst>
          </p:cNvPr>
          <p:cNvSpPr>
            <a:spLocks noGrp="1"/>
          </p:cNvSpPr>
          <p:nvPr>
            <p:ph type="dt" sz="half" idx="10"/>
          </p:nvPr>
        </p:nvSpPr>
        <p:spPr/>
        <p:txBody>
          <a:bodyPr/>
          <a:lstStyle/>
          <a:p>
            <a:fld id="{2BFDF4D6-62B6-485F-8B14-16D2C2503F02}" type="datetimeFigureOut">
              <a:rPr lang="en-GB" smtClean="0"/>
              <a:t>29/11/2019</a:t>
            </a:fld>
            <a:endParaRPr lang="en-GB" dirty="0"/>
          </a:p>
        </p:txBody>
      </p:sp>
      <p:sp>
        <p:nvSpPr>
          <p:cNvPr id="5" name="Footer Placeholder 4">
            <a:extLst>
              <a:ext uri="{FF2B5EF4-FFF2-40B4-BE49-F238E27FC236}">
                <a16:creationId xmlns:a16="http://schemas.microsoft.com/office/drawing/2014/main" id="{B39C3C9B-DFD9-4D0D-BDCE-86092499CBE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D909517-7888-402B-A74B-15390D0AB881}"/>
              </a:ext>
            </a:extLst>
          </p:cNvPr>
          <p:cNvSpPr>
            <a:spLocks noGrp="1"/>
          </p:cNvSpPr>
          <p:nvPr>
            <p:ph type="sldNum" sz="quarter" idx="12"/>
          </p:nvPr>
        </p:nvSpPr>
        <p:spPr/>
        <p:txBody>
          <a:bodyPr/>
          <a:lstStyle/>
          <a:p>
            <a:fld id="{8ED24C53-5EC9-4A3A-AF9D-3466ADA09827}" type="slidenum">
              <a:rPr lang="en-GB" smtClean="0"/>
              <a:t>‹#›</a:t>
            </a:fld>
            <a:endParaRPr lang="en-GB" dirty="0"/>
          </a:p>
        </p:txBody>
      </p:sp>
    </p:spTree>
    <p:extLst>
      <p:ext uri="{BB962C8B-B14F-4D97-AF65-F5344CB8AC3E}">
        <p14:creationId xmlns:p14="http://schemas.microsoft.com/office/powerpoint/2010/main" val="239426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E05D-5456-4C90-9BF8-177443DF50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60809A-0184-4A34-940A-37E98CBD03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89D98-8176-4943-B361-F3B9774684A7}"/>
              </a:ext>
            </a:extLst>
          </p:cNvPr>
          <p:cNvSpPr>
            <a:spLocks noGrp="1"/>
          </p:cNvSpPr>
          <p:nvPr>
            <p:ph type="dt" sz="half" idx="10"/>
          </p:nvPr>
        </p:nvSpPr>
        <p:spPr/>
        <p:txBody>
          <a:bodyPr/>
          <a:lstStyle/>
          <a:p>
            <a:fld id="{FFBBC101-BB4E-458E-99DD-B3736D614650}" type="datetimeFigureOut">
              <a:rPr lang="en-US" smtClean="0"/>
              <a:t>11/29/2019</a:t>
            </a:fld>
            <a:endParaRPr lang="en-US" dirty="0"/>
          </a:p>
        </p:txBody>
      </p:sp>
      <p:sp>
        <p:nvSpPr>
          <p:cNvPr id="5" name="Footer Placeholder 4">
            <a:extLst>
              <a:ext uri="{FF2B5EF4-FFF2-40B4-BE49-F238E27FC236}">
                <a16:creationId xmlns:a16="http://schemas.microsoft.com/office/drawing/2014/main" id="{08B46249-902A-4379-BA3A-7154556B11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CF989D-2673-44F4-BD1B-3D48869974E7}"/>
              </a:ext>
            </a:extLst>
          </p:cNvPr>
          <p:cNvSpPr>
            <a:spLocks noGrp="1"/>
          </p:cNvSpPr>
          <p:nvPr>
            <p:ph type="sldNum" sz="quarter" idx="12"/>
          </p:nvPr>
        </p:nvSpPr>
        <p:spPr/>
        <p:txBody>
          <a:bodyPr/>
          <a:lstStyle/>
          <a:p>
            <a:fld id="{F66E6584-DF51-4968-B57C-25FAB713E29D}" type="slidenum">
              <a:rPr lang="en-US" smtClean="0"/>
              <a:t>‹#›</a:t>
            </a:fld>
            <a:endParaRPr lang="en-US" dirty="0"/>
          </a:p>
        </p:txBody>
      </p:sp>
    </p:spTree>
    <p:extLst>
      <p:ext uri="{BB962C8B-B14F-4D97-AF65-F5344CB8AC3E}">
        <p14:creationId xmlns:p14="http://schemas.microsoft.com/office/powerpoint/2010/main" val="343902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5BBA6-2BD5-4DA6-9CC0-006CC8B8F97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6921A8-72FD-4916-AC1A-9C112517193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9B373-DCE6-4B38-8F19-BE39E853AF6C}"/>
              </a:ext>
            </a:extLst>
          </p:cNvPr>
          <p:cNvSpPr>
            <a:spLocks noGrp="1"/>
          </p:cNvSpPr>
          <p:nvPr>
            <p:ph type="dt" sz="half" idx="10"/>
          </p:nvPr>
        </p:nvSpPr>
        <p:spPr/>
        <p:txBody>
          <a:bodyPr/>
          <a:lstStyle/>
          <a:p>
            <a:fld id="{FFBBC101-BB4E-458E-99DD-B3736D614650}" type="datetimeFigureOut">
              <a:rPr lang="en-US" smtClean="0"/>
              <a:t>11/29/2019</a:t>
            </a:fld>
            <a:endParaRPr lang="en-US" dirty="0"/>
          </a:p>
        </p:txBody>
      </p:sp>
      <p:sp>
        <p:nvSpPr>
          <p:cNvPr id="5" name="Footer Placeholder 4">
            <a:extLst>
              <a:ext uri="{FF2B5EF4-FFF2-40B4-BE49-F238E27FC236}">
                <a16:creationId xmlns:a16="http://schemas.microsoft.com/office/drawing/2014/main" id="{F141F97C-2B8E-41D8-A096-9772859EC9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7F927-DC3E-4964-A193-F70CE2F74883}"/>
              </a:ext>
            </a:extLst>
          </p:cNvPr>
          <p:cNvSpPr>
            <a:spLocks noGrp="1"/>
          </p:cNvSpPr>
          <p:nvPr>
            <p:ph type="sldNum" sz="quarter" idx="12"/>
          </p:nvPr>
        </p:nvSpPr>
        <p:spPr/>
        <p:txBody>
          <a:bodyPr/>
          <a:lstStyle/>
          <a:p>
            <a:fld id="{F66E6584-DF51-4968-B57C-25FAB713E29D}" type="slidenum">
              <a:rPr lang="en-US" smtClean="0"/>
              <a:t>‹#›</a:t>
            </a:fld>
            <a:endParaRPr lang="en-US" dirty="0"/>
          </a:p>
        </p:txBody>
      </p:sp>
    </p:spTree>
    <p:extLst>
      <p:ext uri="{BB962C8B-B14F-4D97-AF65-F5344CB8AC3E}">
        <p14:creationId xmlns:p14="http://schemas.microsoft.com/office/powerpoint/2010/main" val="1047473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 and Bullets">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6388" y="56975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bwMode="auto">
          <a:xfrm>
            <a:off x="786052" y="786805"/>
            <a:ext cx="7661978" cy="63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t>Click to edit Master title style</a:t>
            </a:r>
            <a:endParaRPr lang="en-US" dirty="0"/>
          </a:p>
        </p:txBody>
      </p:sp>
      <p:sp>
        <p:nvSpPr>
          <p:cNvPr id="14" name="Text Placeholder 13"/>
          <p:cNvSpPr>
            <a:spLocks noGrp="1"/>
          </p:cNvSpPr>
          <p:nvPr>
            <p:ph type="body" sz="quarter" idx="10"/>
          </p:nvPr>
        </p:nvSpPr>
        <p:spPr>
          <a:xfrm>
            <a:off x="786052" y="1600200"/>
            <a:ext cx="7661978" cy="4795686"/>
          </a:xfrm>
        </p:spPr>
        <p:txBody>
          <a:bodyPr/>
          <a:lstStyle>
            <a:lvl4pPr>
              <a:defRPr sz="1700">
                <a:solidFill>
                  <a:schemeClr val="tx1">
                    <a:lumMod val="65000"/>
                    <a:lumOff val="35000"/>
                  </a:schemeClr>
                </a:solidFill>
                <a:latin typeface="Helvetica Neue Light"/>
              </a:defRPr>
            </a:lvl4pPr>
            <a:lvl5pPr>
              <a:defRPr sz="1700">
                <a:solidFill>
                  <a:schemeClr val="tx1">
                    <a:lumMod val="65000"/>
                    <a:lumOff val="35000"/>
                  </a:schemeClr>
                </a:solidFill>
                <a:latin typeface="Helvetica Neu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7" name="Picture 3" descr="\\oha.com\data\Groups\ADMIN\Change Foundation\COMMUNICATIONS\Photos - Images - Logos\TCF Brand and Logo Files\With tagline\TCF_horizontal_RGB.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9483" t="38638" r="6266" b="16450"/>
          <a:stretch/>
        </p:blipFill>
        <p:spPr bwMode="auto">
          <a:xfrm>
            <a:off x="239806" y="114451"/>
            <a:ext cx="1588994" cy="67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537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and Plain Text pag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6388" y="56975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0"/>
          </p:nvPr>
        </p:nvSpPr>
        <p:spPr>
          <a:xfrm>
            <a:off x="786052" y="1604229"/>
            <a:ext cx="7661978" cy="4795686"/>
          </a:xfrm>
        </p:spPr>
        <p:txBody>
          <a:bodyPr/>
          <a:lstStyle>
            <a:lvl1pPr marL="0" indent="0">
              <a:buNone/>
              <a:defRPr/>
            </a:lvl1pPr>
            <a:lvl2pPr marL="457200" indent="0">
              <a:buNone/>
              <a:defRPr/>
            </a:lvl2pPr>
          </a:lstStyle>
          <a:p>
            <a:pPr lvl="0"/>
            <a:r>
              <a:rPr lang="en-US"/>
              <a:t>Click to edit Master text styles</a:t>
            </a:r>
          </a:p>
        </p:txBody>
      </p:sp>
      <p:pic>
        <p:nvPicPr>
          <p:cNvPr id="8" name="Picture 3" descr="\\oha.com\data\Groups\ADMIN\Change Foundation\COMMUNICATIONS\Photos - Images - Logos\TCF Brand and Logo Files\With tagline\TCF_horizontal_RGB.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9483" t="38638" r="6266" b="16450"/>
          <a:stretch/>
        </p:blipFill>
        <p:spPr bwMode="auto">
          <a:xfrm>
            <a:off x="239806" y="228751"/>
            <a:ext cx="1588994" cy="67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5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6388" y="56975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bwMode="auto">
          <a:xfrm>
            <a:off x="786052" y="1600200"/>
            <a:ext cx="7661978" cy="479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0" indent="0">
              <a:buNone/>
              <a:defRPr sz="1700">
                <a:solidFill>
                  <a:schemeClr val="tx1">
                    <a:lumMod val="65000"/>
                    <a:lumOff val="35000"/>
                  </a:schemeClr>
                </a:solidFill>
                <a:latin typeface="Helvetica Neue Light"/>
              </a:defRPr>
            </a:lvl1pPr>
            <a:lvl2pPr marL="457200" indent="0">
              <a:buNone/>
              <a:defRPr sz="1700">
                <a:solidFill>
                  <a:schemeClr val="tx1">
                    <a:lumMod val="65000"/>
                    <a:lumOff val="35000"/>
                  </a:schemeClr>
                </a:solidFill>
                <a:latin typeface="Helvetica Neue Light"/>
              </a:defRPr>
            </a:lvl2pPr>
            <a:lvl3pPr>
              <a:defRPr sz="1700">
                <a:solidFill>
                  <a:schemeClr val="tx1">
                    <a:lumMod val="65000"/>
                    <a:lumOff val="35000"/>
                  </a:schemeClr>
                </a:solidFill>
                <a:latin typeface="Helvetica Neue Light"/>
              </a:defRPr>
            </a:lvl3pPr>
          </a:lstStyle>
          <a:p>
            <a:pPr lvl="0"/>
            <a:r>
              <a:rPr lang="en-US" noProof="0"/>
              <a:t>Click to edit Master text styles</a:t>
            </a:r>
          </a:p>
        </p:txBody>
      </p:sp>
      <p:pic>
        <p:nvPicPr>
          <p:cNvPr id="7" name="Picture 3" descr="\\oha.com\data\Groups\ADMIN\Change Foundation\COMMUNICATIONS\Photos - Images - Logos\TCF Brand and Logo Files\With tagline\TCF_horizontal_RGB.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9483" t="38638" r="6266" b="16450"/>
          <a:stretch/>
        </p:blipFill>
        <p:spPr bwMode="auto">
          <a:xfrm>
            <a:off x="239806" y="228751"/>
            <a:ext cx="1588994" cy="67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300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62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457200" y="113641"/>
            <a:ext cx="6331205" cy="950724"/>
          </a:xfrm>
        </p:spPr>
        <p:txBody>
          <a:bodyPr/>
          <a:lstStyle/>
          <a:p>
            <a:r>
              <a:rPr lang="en-GB"/>
              <a:t>Click to edit Master title style</a:t>
            </a:r>
            <a:endParaRPr lang="en-US"/>
          </a:p>
        </p:txBody>
      </p:sp>
      <p:sp>
        <p:nvSpPr>
          <p:cNvPr id="11" name="Content Placeholder 3"/>
          <p:cNvSpPr>
            <a:spLocks noGrp="1"/>
          </p:cNvSpPr>
          <p:nvPr>
            <p:ph sz="quarter" idx="10"/>
          </p:nvPr>
        </p:nvSpPr>
        <p:spPr>
          <a:xfrm>
            <a:off x="457200" y="1331953"/>
            <a:ext cx="8289925" cy="48932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59920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and Plain Text pag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6388" y="56975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71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457200" y="113641"/>
            <a:ext cx="6331205" cy="950724"/>
          </a:xfrm>
        </p:spPr>
        <p:txBody>
          <a:bodyPr/>
          <a:lstStyle/>
          <a:p>
            <a:r>
              <a:rPr lang="en-GB"/>
              <a:t>Click to edit Master title style</a:t>
            </a:r>
            <a:endParaRPr lang="en-US"/>
          </a:p>
        </p:txBody>
      </p:sp>
      <p:sp>
        <p:nvSpPr>
          <p:cNvPr id="11" name="Content Placeholder 3"/>
          <p:cNvSpPr>
            <a:spLocks noGrp="1"/>
          </p:cNvSpPr>
          <p:nvPr>
            <p:ph sz="quarter" idx="10"/>
          </p:nvPr>
        </p:nvSpPr>
        <p:spPr>
          <a:xfrm>
            <a:off x="457200" y="1331953"/>
            <a:ext cx="8289925" cy="48932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21645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8" name="Picture 3" descr="\\oha.com\data\Groups\ADMIN\Change Foundation\COMMUNICATIONS\Photos - Images - Logos\TCF Brand and Logo Files\With tagline\TCF_horizontal_RGB.png"/>
          <p:cNvPicPr>
            <a:picLocks noChangeAspect="1" noChangeArrowheads="1"/>
          </p:cNvPicPr>
          <p:nvPr/>
        </p:nvPicPr>
        <p:blipFill rotWithShape="1">
          <a:blip r:embed="rId2">
            <a:extLst>
              <a:ext uri="{28A0092B-C50C-407E-A947-70E740481C1C}">
                <a14:useLocalDpi xmlns:a14="http://schemas.microsoft.com/office/drawing/2010/main" val="0"/>
              </a:ext>
            </a:extLst>
          </a:blip>
          <a:srcRect l="39483" t="38638" r="6266" b="16450"/>
          <a:stretch/>
        </p:blipFill>
        <p:spPr bwMode="auto">
          <a:xfrm>
            <a:off x="239806" y="228751"/>
            <a:ext cx="1588994" cy="67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9879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828E-24B0-4C92-94B5-08FA31F14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F523B9-3BCE-4310-AFBE-E18CF7B844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F2D7A-6168-4E7A-9E7D-19586EBFE268}"/>
              </a:ext>
            </a:extLst>
          </p:cNvPr>
          <p:cNvSpPr>
            <a:spLocks noGrp="1"/>
          </p:cNvSpPr>
          <p:nvPr>
            <p:ph type="dt" sz="half" idx="10"/>
          </p:nvPr>
        </p:nvSpPr>
        <p:spPr/>
        <p:txBody>
          <a:bodyPr/>
          <a:lstStyle/>
          <a:p>
            <a:fld id="{FFBBC101-BB4E-458E-99DD-B3736D614650}" type="datetimeFigureOut">
              <a:rPr lang="en-US" smtClean="0"/>
              <a:t>11/29/2019</a:t>
            </a:fld>
            <a:endParaRPr lang="en-US" dirty="0"/>
          </a:p>
        </p:txBody>
      </p:sp>
      <p:sp>
        <p:nvSpPr>
          <p:cNvPr id="5" name="Footer Placeholder 4">
            <a:extLst>
              <a:ext uri="{FF2B5EF4-FFF2-40B4-BE49-F238E27FC236}">
                <a16:creationId xmlns:a16="http://schemas.microsoft.com/office/drawing/2014/main" id="{A0B74978-D5CE-483B-9AED-6CBF52399F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B297F0-2AD1-4D52-BD1B-CDBE69C1A9F6}"/>
              </a:ext>
            </a:extLst>
          </p:cNvPr>
          <p:cNvSpPr>
            <a:spLocks noGrp="1"/>
          </p:cNvSpPr>
          <p:nvPr>
            <p:ph type="sldNum" sz="quarter" idx="12"/>
          </p:nvPr>
        </p:nvSpPr>
        <p:spPr/>
        <p:txBody>
          <a:bodyPr/>
          <a:lstStyle/>
          <a:p>
            <a:fld id="{F66E6584-DF51-4968-B57C-25FAB713E29D}" type="slidenum">
              <a:rPr lang="en-US" smtClean="0"/>
              <a:t>‹#›</a:t>
            </a:fld>
            <a:endParaRPr lang="en-US" dirty="0"/>
          </a:p>
        </p:txBody>
      </p:sp>
      <p:pic>
        <p:nvPicPr>
          <p:cNvPr id="7" name="Picture 7">
            <a:extLst>
              <a:ext uri="{FF2B5EF4-FFF2-40B4-BE49-F238E27FC236}">
                <a16:creationId xmlns:a16="http://schemas.microsoft.com/office/drawing/2014/main" id="{5691CDDB-F3F9-4C5B-984B-B4B97AE756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6388" y="56975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oha.com\data\Groups\ADMIN\Change Foundation\COMMUNICATIONS\Photos - Images - Logos\TCF Brand and Logo Files\With tagline\TCF_horizontal_RGB.png">
            <a:extLst>
              <a:ext uri="{FF2B5EF4-FFF2-40B4-BE49-F238E27FC236}">
                <a16:creationId xmlns:a16="http://schemas.microsoft.com/office/drawing/2014/main" id="{D7B0CB8C-2382-47A6-916A-E9E240A5289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9483" t="38638" r="6266" b="16450"/>
          <a:stretch/>
        </p:blipFill>
        <p:spPr bwMode="auto">
          <a:xfrm>
            <a:off x="239806" y="228751"/>
            <a:ext cx="1588994" cy="67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1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Header and Plain Text pag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6388" y="56975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41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6367-12A3-41A7-8156-1D057BFE704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E3FFC5F-88F8-4F48-A1DC-1428EE25C0B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5C94F-233E-47FF-881C-0A3D2C29B258}"/>
              </a:ext>
            </a:extLst>
          </p:cNvPr>
          <p:cNvSpPr>
            <a:spLocks noGrp="1"/>
          </p:cNvSpPr>
          <p:nvPr>
            <p:ph type="dt" sz="half" idx="10"/>
          </p:nvPr>
        </p:nvSpPr>
        <p:spPr/>
        <p:txBody>
          <a:bodyPr/>
          <a:lstStyle/>
          <a:p>
            <a:fld id="{FFBBC101-BB4E-458E-99DD-B3736D614650}" type="datetimeFigureOut">
              <a:rPr lang="en-US" smtClean="0"/>
              <a:t>11/29/2019</a:t>
            </a:fld>
            <a:endParaRPr lang="en-US" dirty="0"/>
          </a:p>
        </p:txBody>
      </p:sp>
      <p:sp>
        <p:nvSpPr>
          <p:cNvPr id="5" name="Footer Placeholder 4">
            <a:extLst>
              <a:ext uri="{FF2B5EF4-FFF2-40B4-BE49-F238E27FC236}">
                <a16:creationId xmlns:a16="http://schemas.microsoft.com/office/drawing/2014/main" id="{FCBEC1F2-9936-445D-B636-AC8230E07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4A901-C2E7-4710-A347-AC6F857CC721}"/>
              </a:ext>
            </a:extLst>
          </p:cNvPr>
          <p:cNvSpPr>
            <a:spLocks noGrp="1"/>
          </p:cNvSpPr>
          <p:nvPr>
            <p:ph type="sldNum" sz="quarter" idx="12"/>
          </p:nvPr>
        </p:nvSpPr>
        <p:spPr/>
        <p:txBody>
          <a:bodyPr/>
          <a:lstStyle/>
          <a:p>
            <a:fld id="{F66E6584-DF51-4968-B57C-25FAB713E29D}" type="slidenum">
              <a:rPr lang="en-US" smtClean="0"/>
              <a:t>‹#›</a:t>
            </a:fld>
            <a:endParaRPr lang="en-US" dirty="0"/>
          </a:p>
        </p:txBody>
      </p:sp>
    </p:spTree>
    <p:extLst>
      <p:ext uri="{BB962C8B-B14F-4D97-AF65-F5344CB8AC3E}">
        <p14:creationId xmlns:p14="http://schemas.microsoft.com/office/powerpoint/2010/main" val="171311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0CEF-357C-44A5-B09E-74A91B39C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B302B-62AE-47E0-A554-0442E9C72CB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FD579A-2FB5-4D1C-AF3A-C19BD105349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726797-1FF1-457E-AB7C-33E3E8411803}"/>
              </a:ext>
            </a:extLst>
          </p:cNvPr>
          <p:cNvSpPr>
            <a:spLocks noGrp="1"/>
          </p:cNvSpPr>
          <p:nvPr>
            <p:ph type="dt" sz="half" idx="10"/>
          </p:nvPr>
        </p:nvSpPr>
        <p:spPr/>
        <p:txBody>
          <a:bodyPr/>
          <a:lstStyle/>
          <a:p>
            <a:fld id="{42B1EC14-5B7B-49D5-A595-4CC5BCA6B3F3}" type="datetimeFigureOut">
              <a:rPr lang="en-US" smtClean="0"/>
              <a:t>11/29/2019</a:t>
            </a:fld>
            <a:endParaRPr lang="en-US" dirty="0"/>
          </a:p>
        </p:txBody>
      </p:sp>
      <p:sp>
        <p:nvSpPr>
          <p:cNvPr id="6" name="Footer Placeholder 5">
            <a:extLst>
              <a:ext uri="{FF2B5EF4-FFF2-40B4-BE49-F238E27FC236}">
                <a16:creationId xmlns:a16="http://schemas.microsoft.com/office/drawing/2014/main" id="{999D4C3A-6B76-44A2-BAE0-31C8AE24BC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5D3C17-FF17-4A0A-8F4D-27FAB7643247}"/>
              </a:ext>
            </a:extLst>
          </p:cNvPr>
          <p:cNvSpPr>
            <a:spLocks noGrp="1"/>
          </p:cNvSpPr>
          <p:nvPr>
            <p:ph type="sldNum" sz="quarter" idx="12"/>
          </p:nvPr>
        </p:nvSpPr>
        <p:spPr/>
        <p:txBody>
          <a:bodyPr/>
          <a:lstStyle/>
          <a:p>
            <a:fld id="{AE97A40A-82A9-4EC7-AF63-56F0A67AAAD8}" type="slidenum">
              <a:rPr lang="en-US" smtClean="0"/>
              <a:t>‹#›</a:t>
            </a:fld>
            <a:endParaRPr lang="en-US" dirty="0"/>
          </a:p>
        </p:txBody>
      </p:sp>
    </p:spTree>
    <p:extLst>
      <p:ext uri="{BB962C8B-B14F-4D97-AF65-F5344CB8AC3E}">
        <p14:creationId xmlns:p14="http://schemas.microsoft.com/office/powerpoint/2010/main" val="79194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BDDA-02A2-4925-87B3-FDFD8E72B66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5E972E-8976-40B2-938B-0B8AC2090AF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D0E0A3-5C49-4967-9B62-ABCC45B212C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EDF66F-2543-4EC9-AF75-FC249550C4D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AB2B202-AE80-4973-8E13-8FBCEE2D7FA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EC4F23-A747-4529-8CAD-96A7ECBE6A8F}"/>
              </a:ext>
            </a:extLst>
          </p:cNvPr>
          <p:cNvSpPr>
            <a:spLocks noGrp="1"/>
          </p:cNvSpPr>
          <p:nvPr>
            <p:ph type="dt" sz="half" idx="10"/>
          </p:nvPr>
        </p:nvSpPr>
        <p:spPr/>
        <p:txBody>
          <a:bodyPr/>
          <a:lstStyle/>
          <a:p>
            <a:fld id="{FFBBC101-BB4E-458E-99DD-B3736D614650}" type="datetimeFigureOut">
              <a:rPr lang="en-US" smtClean="0"/>
              <a:t>11/29/2019</a:t>
            </a:fld>
            <a:endParaRPr lang="en-US" dirty="0"/>
          </a:p>
        </p:txBody>
      </p:sp>
      <p:sp>
        <p:nvSpPr>
          <p:cNvPr id="8" name="Footer Placeholder 7">
            <a:extLst>
              <a:ext uri="{FF2B5EF4-FFF2-40B4-BE49-F238E27FC236}">
                <a16:creationId xmlns:a16="http://schemas.microsoft.com/office/drawing/2014/main" id="{E67182D9-F53F-45E0-B8A7-23FD6464158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65651CE-56C1-4465-AEB0-934268422B54}"/>
              </a:ext>
            </a:extLst>
          </p:cNvPr>
          <p:cNvSpPr>
            <a:spLocks noGrp="1"/>
          </p:cNvSpPr>
          <p:nvPr>
            <p:ph type="sldNum" sz="quarter" idx="12"/>
          </p:nvPr>
        </p:nvSpPr>
        <p:spPr/>
        <p:txBody>
          <a:bodyPr/>
          <a:lstStyle/>
          <a:p>
            <a:fld id="{F66E6584-DF51-4968-B57C-25FAB713E29D}" type="slidenum">
              <a:rPr lang="en-US" smtClean="0"/>
              <a:t>‹#›</a:t>
            </a:fld>
            <a:endParaRPr lang="en-US" dirty="0"/>
          </a:p>
        </p:txBody>
      </p:sp>
    </p:spTree>
    <p:extLst>
      <p:ext uri="{BB962C8B-B14F-4D97-AF65-F5344CB8AC3E}">
        <p14:creationId xmlns:p14="http://schemas.microsoft.com/office/powerpoint/2010/main" val="310616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BF0E-ED2C-4DA1-8646-EDE901B33E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45B1B2-7CA0-42C9-B03E-2E1B52D3DAC8}"/>
              </a:ext>
            </a:extLst>
          </p:cNvPr>
          <p:cNvSpPr>
            <a:spLocks noGrp="1"/>
          </p:cNvSpPr>
          <p:nvPr>
            <p:ph type="dt" sz="half" idx="10"/>
          </p:nvPr>
        </p:nvSpPr>
        <p:spPr/>
        <p:txBody>
          <a:bodyPr/>
          <a:lstStyle/>
          <a:p>
            <a:fld id="{FFBBC101-BB4E-458E-99DD-B3736D614650}" type="datetimeFigureOut">
              <a:rPr lang="en-US" smtClean="0"/>
              <a:t>11/29/2019</a:t>
            </a:fld>
            <a:endParaRPr lang="en-US" dirty="0"/>
          </a:p>
        </p:txBody>
      </p:sp>
      <p:sp>
        <p:nvSpPr>
          <p:cNvPr id="4" name="Footer Placeholder 3">
            <a:extLst>
              <a:ext uri="{FF2B5EF4-FFF2-40B4-BE49-F238E27FC236}">
                <a16:creationId xmlns:a16="http://schemas.microsoft.com/office/drawing/2014/main" id="{012429C0-4C51-431E-9F87-1C58A039C9A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568A79-2D19-4F92-AAB3-120CEF3657BE}"/>
              </a:ext>
            </a:extLst>
          </p:cNvPr>
          <p:cNvSpPr>
            <a:spLocks noGrp="1"/>
          </p:cNvSpPr>
          <p:nvPr>
            <p:ph type="sldNum" sz="quarter" idx="12"/>
          </p:nvPr>
        </p:nvSpPr>
        <p:spPr/>
        <p:txBody>
          <a:bodyPr/>
          <a:lstStyle/>
          <a:p>
            <a:fld id="{F66E6584-DF51-4968-B57C-25FAB713E29D}" type="slidenum">
              <a:rPr lang="en-US" smtClean="0"/>
              <a:t>‹#›</a:t>
            </a:fld>
            <a:endParaRPr lang="en-US" dirty="0"/>
          </a:p>
        </p:txBody>
      </p:sp>
    </p:spTree>
    <p:extLst>
      <p:ext uri="{BB962C8B-B14F-4D97-AF65-F5344CB8AC3E}">
        <p14:creationId xmlns:p14="http://schemas.microsoft.com/office/powerpoint/2010/main" val="427430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514A0-CC69-4409-9767-DABD6F528009}"/>
              </a:ext>
            </a:extLst>
          </p:cNvPr>
          <p:cNvSpPr>
            <a:spLocks noGrp="1"/>
          </p:cNvSpPr>
          <p:nvPr>
            <p:ph type="dt" sz="half" idx="10"/>
          </p:nvPr>
        </p:nvSpPr>
        <p:spPr/>
        <p:txBody>
          <a:bodyPr/>
          <a:lstStyle/>
          <a:p>
            <a:fld id="{FFBBC101-BB4E-458E-99DD-B3736D614650}" type="datetimeFigureOut">
              <a:rPr lang="en-US" smtClean="0"/>
              <a:t>11/29/2019</a:t>
            </a:fld>
            <a:endParaRPr lang="en-US" dirty="0"/>
          </a:p>
        </p:txBody>
      </p:sp>
      <p:sp>
        <p:nvSpPr>
          <p:cNvPr id="3" name="Footer Placeholder 2">
            <a:extLst>
              <a:ext uri="{FF2B5EF4-FFF2-40B4-BE49-F238E27FC236}">
                <a16:creationId xmlns:a16="http://schemas.microsoft.com/office/drawing/2014/main" id="{E2F6322A-8FAA-47F7-80AE-DB52B24079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32E27C-5F71-477B-B07B-B4411DA39A95}"/>
              </a:ext>
            </a:extLst>
          </p:cNvPr>
          <p:cNvSpPr>
            <a:spLocks noGrp="1"/>
          </p:cNvSpPr>
          <p:nvPr>
            <p:ph type="sldNum" sz="quarter" idx="12"/>
          </p:nvPr>
        </p:nvSpPr>
        <p:spPr/>
        <p:txBody>
          <a:bodyPr/>
          <a:lstStyle/>
          <a:p>
            <a:fld id="{F66E6584-DF51-4968-B57C-25FAB713E29D}" type="slidenum">
              <a:rPr lang="en-US" smtClean="0"/>
              <a:t>‹#›</a:t>
            </a:fld>
            <a:endParaRPr lang="en-US" dirty="0"/>
          </a:p>
        </p:txBody>
      </p:sp>
    </p:spTree>
    <p:extLst>
      <p:ext uri="{BB962C8B-B14F-4D97-AF65-F5344CB8AC3E}">
        <p14:creationId xmlns:p14="http://schemas.microsoft.com/office/powerpoint/2010/main" val="172751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CF39-EC3A-4825-8692-68B39CC58D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47CD993-97AD-4C54-919C-48D40EC400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673E2B-74A2-45DA-A2C4-D0BCF3536D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5594EA-E616-4D26-BD53-45BAFD221C94}"/>
              </a:ext>
            </a:extLst>
          </p:cNvPr>
          <p:cNvSpPr>
            <a:spLocks noGrp="1"/>
          </p:cNvSpPr>
          <p:nvPr>
            <p:ph type="dt" sz="half" idx="10"/>
          </p:nvPr>
        </p:nvSpPr>
        <p:spPr/>
        <p:txBody>
          <a:bodyPr/>
          <a:lstStyle/>
          <a:p>
            <a:fld id="{FFBBC101-BB4E-458E-99DD-B3736D614650}" type="datetimeFigureOut">
              <a:rPr lang="en-US" smtClean="0"/>
              <a:t>11/29/2019</a:t>
            </a:fld>
            <a:endParaRPr lang="en-US" dirty="0"/>
          </a:p>
        </p:txBody>
      </p:sp>
      <p:sp>
        <p:nvSpPr>
          <p:cNvPr id="6" name="Footer Placeholder 5">
            <a:extLst>
              <a:ext uri="{FF2B5EF4-FFF2-40B4-BE49-F238E27FC236}">
                <a16:creationId xmlns:a16="http://schemas.microsoft.com/office/drawing/2014/main" id="{B58E1FB9-7FD4-44B2-9AB5-E49A0FB978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4C3D95-0E63-4AC9-AA5A-5C659A22AD8B}"/>
              </a:ext>
            </a:extLst>
          </p:cNvPr>
          <p:cNvSpPr>
            <a:spLocks noGrp="1"/>
          </p:cNvSpPr>
          <p:nvPr>
            <p:ph type="sldNum" sz="quarter" idx="12"/>
          </p:nvPr>
        </p:nvSpPr>
        <p:spPr/>
        <p:txBody>
          <a:bodyPr/>
          <a:lstStyle/>
          <a:p>
            <a:fld id="{F66E6584-DF51-4968-B57C-25FAB713E29D}" type="slidenum">
              <a:rPr lang="en-US" smtClean="0"/>
              <a:t>‹#›</a:t>
            </a:fld>
            <a:endParaRPr lang="en-US" dirty="0"/>
          </a:p>
        </p:txBody>
      </p:sp>
      <p:pic>
        <p:nvPicPr>
          <p:cNvPr id="8" name="Picture 3">
            <a:extLst>
              <a:ext uri="{FF2B5EF4-FFF2-40B4-BE49-F238E27FC236}">
                <a16:creationId xmlns:a16="http://schemas.microsoft.com/office/drawing/2014/main" id="{F6043AA4-D482-4825-81AD-DA8024B1D2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6388" y="56975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oha.com\data\Groups\ADMIN\Change Foundation\COMMUNICATIONS\Photos - Images - Logos\TCF Brand and Logo Files\With tagline\TCF_horizontal_RGB.png">
            <a:extLst>
              <a:ext uri="{FF2B5EF4-FFF2-40B4-BE49-F238E27FC236}">
                <a16:creationId xmlns:a16="http://schemas.microsoft.com/office/drawing/2014/main" id="{FB1F722E-829D-4A74-A013-279BE579BEA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9483" t="38638" r="6266" b="16450"/>
          <a:stretch/>
        </p:blipFill>
        <p:spPr bwMode="auto">
          <a:xfrm>
            <a:off x="239806" y="228751"/>
            <a:ext cx="1588994" cy="67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7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5460-D12B-43CD-9515-53565006110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5EEA4B7-241F-4568-9905-82BC3D55EFE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EE486FC-3406-4B21-93E9-D94BBFA216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8D0567-19D3-4B4B-8B52-7F7B595FC439}"/>
              </a:ext>
            </a:extLst>
          </p:cNvPr>
          <p:cNvSpPr>
            <a:spLocks noGrp="1"/>
          </p:cNvSpPr>
          <p:nvPr>
            <p:ph type="dt" sz="half" idx="10"/>
          </p:nvPr>
        </p:nvSpPr>
        <p:spPr/>
        <p:txBody>
          <a:bodyPr/>
          <a:lstStyle/>
          <a:p>
            <a:fld id="{FFBBC101-BB4E-458E-99DD-B3736D614650}" type="datetimeFigureOut">
              <a:rPr lang="en-US" smtClean="0"/>
              <a:t>11/29/2019</a:t>
            </a:fld>
            <a:endParaRPr lang="en-US" dirty="0"/>
          </a:p>
        </p:txBody>
      </p:sp>
      <p:sp>
        <p:nvSpPr>
          <p:cNvPr id="6" name="Footer Placeholder 5">
            <a:extLst>
              <a:ext uri="{FF2B5EF4-FFF2-40B4-BE49-F238E27FC236}">
                <a16:creationId xmlns:a16="http://schemas.microsoft.com/office/drawing/2014/main" id="{7C8C42FB-ACA0-4B0C-AD12-88FDC6247B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C6EB24-AAE6-4E92-9B37-B18C617B58FD}"/>
              </a:ext>
            </a:extLst>
          </p:cNvPr>
          <p:cNvSpPr>
            <a:spLocks noGrp="1"/>
          </p:cNvSpPr>
          <p:nvPr>
            <p:ph type="sldNum" sz="quarter" idx="12"/>
          </p:nvPr>
        </p:nvSpPr>
        <p:spPr/>
        <p:txBody>
          <a:bodyPr/>
          <a:lstStyle/>
          <a:p>
            <a:fld id="{F66E6584-DF51-4968-B57C-25FAB713E29D}" type="slidenum">
              <a:rPr lang="en-US" smtClean="0"/>
              <a:t>‹#›</a:t>
            </a:fld>
            <a:endParaRPr lang="en-US" dirty="0"/>
          </a:p>
        </p:txBody>
      </p:sp>
      <p:pic>
        <p:nvPicPr>
          <p:cNvPr id="8" name="Picture 3">
            <a:extLst>
              <a:ext uri="{FF2B5EF4-FFF2-40B4-BE49-F238E27FC236}">
                <a16:creationId xmlns:a16="http://schemas.microsoft.com/office/drawing/2014/main" id="{6AE59C11-3BF1-4CB8-AF3C-0266F55E8F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6388" y="5697538"/>
            <a:ext cx="8651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oha.com\data\Groups\ADMIN\Change Foundation\COMMUNICATIONS\Photos - Images - Logos\TCF Brand and Logo Files\With tagline\TCF_horizontal_RGB.png">
            <a:extLst>
              <a:ext uri="{FF2B5EF4-FFF2-40B4-BE49-F238E27FC236}">
                <a16:creationId xmlns:a16="http://schemas.microsoft.com/office/drawing/2014/main" id="{D1A0E473-C4D0-4351-9A3F-215BB0BB698C}"/>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9483" t="38638" r="6266" b="16450"/>
          <a:stretch/>
        </p:blipFill>
        <p:spPr bwMode="auto">
          <a:xfrm>
            <a:off x="239806" y="228751"/>
            <a:ext cx="1588994" cy="67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35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412B9-AD01-4EDC-B19E-BF5368C42C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45C926-19A1-41C3-B6D0-513E7D9D872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FBDA2-76DB-47E4-8144-8F2EC1D0757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BBC101-BB4E-458E-99DD-B3736D614650}" type="datetimeFigureOut">
              <a:rPr lang="en-US" smtClean="0"/>
              <a:t>11/29/2019</a:t>
            </a:fld>
            <a:endParaRPr lang="en-US" dirty="0"/>
          </a:p>
        </p:txBody>
      </p:sp>
      <p:sp>
        <p:nvSpPr>
          <p:cNvPr id="5" name="Footer Placeholder 4">
            <a:extLst>
              <a:ext uri="{FF2B5EF4-FFF2-40B4-BE49-F238E27FC236}">
                <a16:creationId xmlns:a16="http://schemas.microsoft.com/office/drawing/2014/main" id="{095618F2-72A0-4431-832B-6C974419F4A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92FFCF2-5065-4331-BA92-BFB597D09C3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6E6584-DF51-4968-B57C-25FAB713E29D}" type="slidenum">
              <a:rPr lang="en-US" smtClean="0"/>
              <a:t>‹#›</a:t>
            </a:fld>
            <a:endParaRPr lang="en-US" dirty="0"/>
          </a:p>
        </p:txBody>
      </p:sp>
    </p:spTree>
    <p:extLst>
      <p:ext uri="{BB962C8B-B14F-4D97-AF65-F5344CB8AC3E}">
        <p14:creationId xmlns:p14="http://schemas.microsoft.com/office/powerpoint/2010/main" val="34347889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68" r:id="rId12"/>
    <p:sldLayoutId id="2147483669" r:id="rId13"/>
    <p:sldLayoutId id="2147483670" r:id="rId14"/>
    <p:sldLayoutId id="2147483667" r:id="rId15"/>
    <p:sldLayoutId id="2147483690" r:id="rId16"/>
    <p:sldLayoutId id="2147483692" r:id="rId17"/>
    <p:sldLayoutId id="2147483737" r:id="rId18"/>
    <p:sldLayoutId id="2147483738" r:id="rId19"/>
    <p:sldLayoutId id="2147483739"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england.nhs.uk/integratedcare/integrated-care-system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www.southcentralfoundation.com/nuka-system-of-care/" TargetMode="External"/><Relationship Id="rId5" Type="http://schemas.openxmlformats.org/officeDocument/2006/relationships/hyperlink" Target="https://www.kingsfund.org.uk/sites/default/files/field/field_publication_file/quest-integrated-care-new-zealand-timmins-ham-sept13.pdf" TargetMode="External"/><Relationship Id="rId4" Type="http://schemas.openxmlformats.org/officeDocument/2006/relationships/hyperlink" Target="https://www.alliance-scotland.org.uk/health-and-social-care-integration/house-of-ca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aace.org.uk/national-programme/project-a/"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14DF75-F6C6-48DB-8F29-FBA534291859}"/>
              </a:ext>
            </a:extLst>
          </p:cNvPr>
          <p:cNvPicPr>
            <a:picLocks noChangeAspect="1"/>
          </p:cNvPicPr>
          <p:nvPr/>
        </p:nvPicPr>
        <p:blipFill rotWithShape="1">
          <a:blip r:embed="rId3">
            <a:alphaModFix amt="85000"/>
          </a:blip>
          <a:srcRect r="11990"/>
          <a:stretch/>
        </p:blipFill>
        <p:spPr>
          <a:xfrm>
            <a:off x="-25941" y="-19665"/>
            <a:ext cx="9197199" cy="6932791"/>
          </a:xfrm>
          <a:prstGeom prst="rect">
            <a:avLst/>
          </a:prstGeom>
        </p:spPr>
      </p:pic>
      <p:sp>
        <p:nvSpPr>
          <p:cNvPr id="5" name="Rectangle 4">
            <a:extLst>
              <a:ext uri="{FF2B5EF4-FFF2-40B4-BE49-F238E27FC236}">
                <a16:creationId xmlns:a16="http://schemas.microsoft.com/office/drawing/2014/main" id="{1CFD255F-F115-41BB-A050-6F119C4E8A6D}"/>
              </a:ext>
            </a:extLst>
          </p:cNvPr>
          <p:cNvSpPr/>
          <p:nvPr/>
        </p:nvSpPr>
        <p:spPr>
          <a:xfrm>
            <a:off x="-27258" y="2764414"/>
            <a:ext cx="9197199" cy="1200329"/>
          </a:xfrm>
          <a:prstGeom prst="rect">
            <a:avLst/>
          </a:prstGeom>
          <a:solidFill>
            <a:schemeClr val="bg1">
              <a:alpha val="80000"/>
            </a:schemeClr>
          </a:solidFill>
        </p:spPr>
        <p:txBody>
          <a:bodyPr wrap="square">
            <a:spAutoFit/>
          </a:bodyPr>
          <a:lstStyle/>
          <a:p>
            <a:pPr algn="ctr" fontAlgn="auto">
              <a:spcBef>
                <a:spcPts val="0"/>
              </a:spcBef>
              <a:spcAft>
                <a:spcPts val="0"/>
              </a:spcAft>
              <a:defRPr/>
            </a:pPr>
            <a:r>
              <a:rPr lang="en-US" sz="3600" b="1" dirty="0">
                <a:latin typeface="Segoe UI" panose="020B0502040204020203" pitchFamily="34" charset="0"/>
                <a:ea typeface="Segoe UI" panose="020B0502040204020203" pitchFamily="34" charset="0"/>
                <a:cs typeface="Segoe UI" panose="020B0502040204020203" pitchFamily="34" charset="0"/>
              </a:rPr>
              <a:t>Realizing the potential of integrated care. It takes all of us. </a:t>
            </a:r>
          </a:p>
        </p:txBody>
      </p:sp>
      <p:sp>
        <p:nvSpPr>
          <p:cNvPr id="7" name="Rectangle 6">
            <a:extLst>
              <a:ext uri="{FF2B5EF4-FFF2-40B4-BE49-F238E27FC236}">
                <a16:creationId xmlns:a16="http://schemas.microsoft.com/office/drawing/2014/main" id="{5037F622-3D4D-4C6F-BBED-DA84CA28BE6D}"/>
              </a:ext>
            </a:extLst>
          </p:cNvPr>
          <p:cNvSpPr/>
          <p:nvPr/>
        </p:nvSpPr>
        <p:spPr>
          <a:xfrm>
            <a:off x="-27257" y="4789204"/>
            <a:ext cx="9198516" cy="646331"/>
          </a:xfrm>
          <a:prstGeom prst="rect">
            <a:avLst/>
          </a:prstGeom>
          <a:solidFill>
            <a:schemeClr val="bg1">
              <a:alpha val="80000"/>
            </a:schemeClr>
          </a:solidFill>
        </p:spPr>
        <p:txBody>
          <a:bodyPr wrap="square">
            <a:spAutoFit/>
          </a:bodyPr>
          <a:lstStyle/>
          <a:p>
            <a:pPr algn="ctr"/>
            <a:r>
              <a:rPr lang="en-US" b="1" dirty="0"/>
              <a:t>Highlights from the Ontario Community Paramedicine Secretariat Provincial Meeting</a:t>
            </a:r>
          </a:p>
          <a:p>
            <a:pPr algn="ctr"/>
            <a:r>
              <a:rPr lang="en-US" b="1" dirty="0"/>
              <a:t>October 30, 2019</a:t>
            </a:r>
          </a:p>
        </p:txBody>
      </p:sp>
      <p:sp>
        <p:nvSpPr>
          <p:cNvPr id="9" name="Rectangle 8">
            <a:extLst>
              <a:ext uri="{FF2B5EF4-FFF2-40B4-BE49-F238E27FC236}">
                <a16:creationId xmlns:a16="http://schemas.microsoft.com/office/drawing/2014/main" id="{A46E85DF-EBFB-4B12-BFA4-F860DAAD088D}"/>
              </a:ext>
            </a:extLst>
          </p:cNvPr>
          <p:cNvSpPr/>
          <p:nvPr/>
        </p:nvSpPr>
        <p:spPr>
          <a:xfrm>
            <a:off x="-28574" y="5712679"/>
            <a:ext cx="9198515" cy="1200329"/>
          </a:xfrm>
          <a:prstGeom prst="rect">
            <a:avLst/>
          </a:prstGeom>
          <a:solidFill>
            <a:schemeClr val="bg1">
              <a:alpha val="80000"/>
            </a:schemeClr>
          </a:solidFill>
        </p:spPr>
        <p:txBody>
          <a:bodyPr wrap="square">
            <a:spAutoFit/>
          </a:bodyPr>
          <a:lstStyle/>
          <a:p>
            <a:pPr algn="ctr"/>
            <a:endParaRPr lang="en-US" b="1" dirty="0"/>
          </a:p>
          <a:p>
            <a:pPr algn="ctr"/>
            <a:endParaRPr lang="en-US" b="1" dirty="0"/>
          </a:p>
          <a:p>
            <a:pPr algn="ctr"/>
            <a:endParaRPr lang="en-US" b="1" dirty="0"/>
          </a:p>
          <a:p>
            <a:pPr algn="ctr"/>
            <a:endParaRPr lang="en-US" b="1" dirty="0"/>
          </a:p>
        </p:txBody>
      </p:sp>
      <p:pic>
        <p:nvPicPr>
          <p:cNvPr id="6" name="Picture 11">
            <a:extLst>
              <a:ext uri="{FF2B5EF4-FFF2-40B4-BE49-F238E27FC236}">
                <a16:creationId xmlns:a16="http://schemas.microsoft.com/office/drawing/2014/main" id="{1C989F13-232C-4EC9-B886-42D5E74FF7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3" y="5517125"/>
            <a:ext cx="2920683" cy="149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1B7A580-564B-41FE-910A-A185BD3E7AB6}"/>
              </a:ext>
            </a:extLst>
          </p:cNvPr>
          <p:cNvSpPr/>
          <p:nvPr/>
        </p:nvSpPr>
        <p:spPr>
          <a:xfrm>
            <a:off x="4435268" y="5825492"/>
            <a:ext cx="4572000" cy="923330"/>
          </a:xfrm>
          <a:prstGeom prst="rect">
            <a:avLst/>
          </a:prstGeom>
        </p:spPr>
        <p:txBody>
          <a:bodyPr>
            <a:spAutoFit/>
          </a:bodyPr>
          <a:lstStyle/>
          <a:p>
            <a:r>
              <a:rPr lang="en-US" b="1" dirty="0"/>
              <a:t>@JodemeGoldhar</a:t>
            </a:r>
          </a:p>
          <a:p>
            <a:r>
              <a:rPr lang="en-US" b="1" dirty="0"/>
              <a:t>@TheChangeFdn</a:t>
            </a:r>
          </a:p>
          <a:p>
            <a:r>
              <a:rPr lang="en-US" b="1" dirty="0"/>
              <a:t>@NHSHorizons</a:t>
            </a:r>
          </a:p>
        </p:txBody>
      </p:sp>
    </p:spTree>
    <p:extLst>
      <p:ext uri="{BB962C8B-B14F-4D97-AF65-F5344CB8AC3E}">
        <p14:creationId xmlns:p14="http://schemas.microsoft.com/office/powerpoint/2010/main" val="159155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6CBE70-E8BA-4EE8-AA54-5D47E28330A0}"/>
              </a:ext>
            </a:extLst>
          </p:cNvPr>
          <p:cNvPicPr>
            <a:picLocks noChangeAspect="1"/>
          </p:cNvPicPr>
          <p:nvPr/>
        </p:nvPicPr>
        <p:blipFill rotWithShape="1">
          <a:blip r:embed="rId3"/>
          <a:srcRect l="4905" t="7766" r="6476" b="6103"/>
          <a:stretch/>
        </p:blipFill>
        <p:spPr>
          <a:xfrm>
            <a:off x="265949" y="2968745"/>
            <a:ext cx="4306051" cy="3138910"/>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532096-FA1E-44A6-A7EF-D78CA2EDE0FA}"/>
              </a:ext>
            </a:extLst>
          </p:cNvPr>
          <p:cNvPicPr>
            <a:picLocks noChangeAspect="1"/>
          </p:cNvPicPr>
          <p:nvPr/>
        </p:nvPicPr>
        <p:blipFill rotWithShape="1">
          <a:blip r:embed="rId4"/>
          <a:srcRect b="6608"/>
          <a:stretch/>
        </p:blipFill>
        <p:spPr>
          <a:xfrm>
            <a:off x="4660140" y="2955183"/>
            <a:ext cx="4358373" cy="3114502"/>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4F03CD59-0E32-4E29-83B2-2F3AF9894D0F}"/>
              </a:ext>
            </a:extLst>
          </p:cNvPr>
          <p:cNvSpPr txBox="1"/>
          <p:nvPr/>
        </p:nvSpPr>
        <p:spPr>
          <a:xfrm>
            <a:off x="0" y="6157913"/>
            <a:ext cx="9144000" cy="700087"/>
          </a:xfrm>
          <a:prstGeom prst="rect">
            <a:avLst/>
          </a:prstGeom>
          <a:solidFill>
            <a:schemeClr val="bg1"/>
          </a:solidFill>
        </p:spPr>
        <p:txBody>
          <a:bodyPr vert="horz" lIns="91440" tIns="45720" rIns="91440" bIns="45720" rtlCol="0" anchor="ctr">
            <a:noAutofit/>
          </a:bodyPr>
          <a:lstStyle/>
          <a:p>
            <a:pPr algn="ctr">
              <a:lnSpc>
                <a:spcPct val="90000"/>
              </a:lnSpc>
              <a:spcBef>
                <a:spcPts val="600"/>
              </a:spcBef>
              <a:spcAft>
                <a:spcPts val="600"/>
              </a:spcAft>
            </a:pPr>
            <a:r>
              <a:rPr lang="en-US" sz="3600" b="1" i="1" dirty="0">
                <a:solidFill>
                  <a:schemeClr val="bg1"/>
                </a:solidFill>
                <a:latin typeface="Segoe UI" panose="020B0502040204020203" pitchFamily="34" charset="0"/>
                <a:cs typeface="Segoe UI" panose="020B0502040204020203" pitchFamily="34" charset="0"/>
              </a:rPr>
              <a:t>A</a:t>
            </a:r>
            <a:endParaRPr lang="en-US" sz="3200" b="1" i="1" kern="1200" dirty="0">
              <a:solidFill>
                <a:schemeClr val="bg1"/>
              </a:solidFill>
              <a:latin typeface="Segoe UI" panose="020B0502040204020203" pitchFamily="34" charset="0"/>
              <a:ea typeface="+mj-ea"/>
              <a:cs typeface="Segoe UI" panose="020B0502040204020203" pitchFamily="34" charset="0"/>
            </a:endParaRPr>
          </a:p>
        </p:txBody>
      </p:sp>
      <p:pic>
        <p:nvPicPr>
          <p:cNvPr id="8" name="Picture 2" descr="Image result for discover ontario">
            <a:extLst>
              <a:ext uri="{FF2B5EF4-FFF2-40B4-BE49-F238E27FC236}">
                <a16:creationId xmlns:a16="http://schemas.microsoft.com/office/drawing/2014/main" id="{8E3F036E-54F5-4BD8-894A-EACE95B5B0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591" t="33898" r="14353" b="9526"/>
          <a:stretch/>
        </p:blipFill>
        <p:spPr bwMode="auto">
          <a:xfrm>
            <a:off x="58435" y="61475"/>
            <a:ext cx="4572000" cy="2728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8575B8-C1F1-4A07-A098-8FA467FB46E0}"/>
              </a:ext>
            </a:extLst>
          </p:cNvPr>
          <p:cNvPicPr>
            <a:picLocks noChangeAspect="1"/>
          </p:cNvPicPr>
          <p:nvPr/>
        </p:nvPicPr>
        <p:blipFill rotWithShape="1">
          <a:blip r:embed="rId6"/>
          <a:srcRect b="9647"/>
          <a:stretch/>
        </p:blipFill>
        <p:spPr>
          <a:xfrm>
            <a:off x="4571999" y="49908"/>
            <a:ext cx="4446513" cy="2893708"/>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F51DE534-E669-45E8-AF56-1FE4E9784AD9}"/>
              </a:ext>
            </a:extLst>
          </p:cNvPr>
          <p:cNvSpPr>
            <a:spLocks noGrp="1"/>
          </p:cNvSpPr>
          <p:nvPr>
            <p:ph type="title"/>
          </p:nvPr>
        </p:nvSpPr>
        <p:spPr>
          <a:xfrm>
            <a:off x="-1" y="5904854"/>
            <a:ext cx="9144001" cy="1014659"/>
          </a:xfrm>
          <a:solidFill>
            <a:schemeClr val="bg1"/>
          </a:solidFill>
        </p:spPr>
        <p:txBody>
          <a:bodyPr>
            <a:noAutofit/>
          </a:bodyPr>
          <a:lstStyle/>
          <a:p>
            <a:pPr algn="ctr"/>
            <a:r>
              <a:rPr lang="en-US" sz="2900" b="1" dirty="0">
                <a:solidFill>
                  <a:srgbClr val="2AA9B1"/>
                </a:solidFill>
                <a:latin typeface="Segoe UI" panose="020B0502040204020203" pitchFamily="34" charset="0"/>
                <a:cs typeface="Segoe UI" panose="020B0502040204020203" pitchFamily="34" charset="0"/>
              </a:rPr>
              <a:t>A celebration of some of the great work already happening in community paramedicine</a:t>
            </a:r>
            <a:endParaRPr lang="en-US" sz="3000" b="1" dirty="0">
              <a:solidFill>
                <a:srgbClr val="2AA9B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9430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732A8-0D33-40BD-8ADE-7521E42505AD}"/>
              </a:ext>
            </a:extLst>
          </p:cNvPr>
          <p:cNvPicPr>
            <a:picLocks noChangeAspect="1"/>
          </p:cNvPicPr>
          <p:nvPr/>
        </p:nvPicPr>
        <p:blipFill>
          <a:blip r:embed="rId3"/>
          <a:stretch>
            <a:fillRect/>
          </a:stretch>
        </p:blipFill>
        <p:spPr>
          <a:xfrm>
            <a:off x="4571604" y="1444758"/>
            <a:ext cx="4572396" cy="3429297"/>
          </a:xfrm>
          <a:prstGeom prst="rect">
            <a:avLst/>
          </a:prstGeom>
          <a:ln>
            <a:no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B1AB95D-DABB-43E8-853F-E6C6CDC7A3E2}"/>
              </a:ext>
            </a:extLst>
          </p:cNvPr>
          <p:cNvPicPr>
            <a:picLocks noChangeAspect="1"/>
          </p:cNvPicPr>
          <p:nvPr/>
        </p:nvPicPr>
        <p:blipFill>
          <a:blip r:embed="rId4"/>
          <a:stretch>
            <a:fillRect/>
          </a:stretch>
        </p:blipFill>
        <p:spPr>
          <a:xfrm>
            <a:off x="0" y="1444758"/>
            <a:ext cx="4572396" cy="3429297"/>
          </a:xfrm>
          <a:prstGeom prst="rect">
            <a:avLst/>
          </a:prstGeom>
          <a:ln>
            <a:noFill/>
          </a:ln>
          <a:effectLst>
            <a:outerShdw blurRad="50800" dist="38100" dir="2700000" algn="tl" rotWithShape="0">
              <a:prstClr val="black">
                <a:alpha val="40000"/>
              </a:prstClr>
            </a:outerShdw>
          </a:effectLst>
        </p:spPr>
      </p:pic>
      <p:sp>
        <p:nvSpPr>
          <p:cNvPr id="11" name="Speech Bubble: Rectangle 10">
            <a:extLst>
              <a:ext uri="{FF2B5EF4-FFF2-40B4-BE49-F238E27FC236}">
                <a16:creationId xmlns:a16="http://schemas.microsoft.com/office/drawing/2014/main" id="{05FC46FA-AF9A-46A1-B6AF-3EA9ABD1BB40}"/>
              </a:ext>
            </a:extLst>
          </p:cNvPr>
          <p:cNvSpPr/>
          <p:nvPr/>
        </p:nvSpPr>
        <p:spPr>
          <a:xfrm>
            <a:off x="228209" y="5050970"/>
            <a:ext cx="4343396" cy="1711323"/>
          </a:xfrm>
          <a:prstGeom prst="wedgeRectCallout">
            <a:avLst>
              <a:gd name="adj1" fmla="val -51518"/>
              <a:gd name="adj2" fmla="val -88393"/>
            </a:avLst>
          </a:prstGeom>
          <a:solidFill>
            <a:srgbClr val="92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Tom Reid, Chief, Dufferin County Paramedics: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is an amazing opportunity to design and implement and integrated health system locally which is managed by our community. Making decisions locally will greatly benefit our community!”</a:t>
            </a:r>
          </a:p>
        </p:txBody>
      </p:sp>
      <p:sp>
        <p:nvSpPr>
          <p:cNvPr id="6" name="Speech Bubble: Rectangle 5">
            <a:extLst>
              <a:ext uri="{FF2B5EF4-FFF2-40B4-BE49-F238E27FC236}">
                <a16:creationId xmlns:a16="http://schemas.microsoft.com/office/drawing/2014/main" id="{436EC99D-1F1A-4400-8517-13E15C51759E}"/>
              </a:ext>
            </a:extLst>
          </p:cNvPr>
          <p:cNvSpPr/>
          <p:nvPr/>
        </p:nvSpPr>
        <p:spPr>
          <a:xfrm>
            <a:off x="4615260" y="5050969"/>
            <a:ext cx="4343395" cy="1711323"/>
          </a:xfrm>
          <a:prstGeom prst="wedgeRectCallout">
            <a:avLst>
              <a:gd name="adj1" fmla="val 49758"/>
              <a:gd name="adj2" fmla="val -95097"/>
            </a:avLst>
          </a:prstGeom>
          <a:solidFill>
            <a:srgbClr val="92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Ken,</a:t>
            </a:r>
            <a:r>
              <a:rPr lang="en-US" b="1" dirty="0">
                <a:solidFill>
                  <a:prstClr val="black"/>
                </a:solidFill>
                <a:latin typeface="Calibri" panose="020F0502020204030204"/>
              </a:rPr>
              <a:t> Community Paramedic, County of Simcoe Paramedic Services</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 now have a voice.” </a:t>
            </a:r>
            <a:r>
              <a:rPr lang="en-US" i="1" dirty="0">
                <a:solidFill>
                  <a:prstClr val="black"/>
                </a:solidFill>
              </a:rPr>
              <a:t>[When asked what the seismic shifts mean to him when he attended a planning symposium for the Couchiching OHT]</a:t>
            </a:r>
            <a:endParaRPr kumimoji="0" lang="en-US"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F48BBE21-1A7B-458A-8ED6-345960FF0667}"/>
              </a:ext>
            </a:extLst>
          </p:cNvPr>
          <p:cNvSpPr>
            <a:spLocks noGrp="1"/>
          </p:cNvSpPr>
          <p:nvPr>
            <p:ph type="title"/>
          </p:nvPr>
        </p:nvSpPr>
        <p:spPr>
          <a:xfrm>
            <a:off x="43259" y="20642"/>
            <a:ext cx="9144001" cy="630287"/>
          </a:xfrm>
          <a:noFill/>
        </p:spPr>
        <p:txBody>
          <a:bodyPr>
            <a:noAutofit/>
          </a:bodyPr>
          <a:lstStyle/>
          <a:p>
            <a:pPr algn="ctr"/>
            <a:r>
              <a:rPr lang="en-US" sz="2900" b="1" dirty="0">
                <a:solidFill>
                  <a:srgbClr val="2AA9B1"/>
                </a:solidFill>
                <a:latin typeface="Segoe UI" panose="020B0502040204020203" pitchFamily="34" charset="0"/>
                <a:cs typeface="Segoe UI" panose="020B0502040204020203" pitchFamily="34" charset="0"/>
              </a:rPr>
              <a:t>Supporting Communities</a:t>
            </a:r>
            <a:endParaRPr lang="en-US" sz="3000" b="1" dirty="0">
              <a:solidFill>
                <a:srgbClr val="2AA9B1"/>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4F03CD59-0E32-4E29-83B2-2F3AF9894D0F}"/>
              </a:ext>
            </a:extLst>
          </p:cNvPr>
          <p:cNvSpPr txBox="1"/>
          <p:nvPr/>
        </p:nvSpPr>
        <p:spPr>
          <a:xfrm>
            <a:off x="43260" y="372992"/>
            <a:ext cx="9144000" cy="1014659"/>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US" sz="2000" b="1"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Community Paramedicine </a:t>
            </a:r>
            <a:r>
              <a:rPr lang="en-US" sz="2000" b="1" i="1" dirty="0">
                <a:latin typeface="Segoe UI" panose="020B0502040204020203" pitchFamily="34" charset="0"/>
                <a:cs typeface="Segoe UI" panose="020B0502040204020203" pitchFamily="34" charset="0"/>
              </a:rPr>
              <a:t>has an</a:t>
            </a:r>
            <a:r>
              <a:rPr kumimoji="0" lang="en-US" sz="2000" b="1"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 integral role in supporting communities to realize the potential for integrated care. </a:t>
            </a:r>
            <a:endParaRPr kumimoji="0" lang="en-US" sz="2000" b="1" i="1"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0322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5F5A39-6F4D-479C-A8FF-D949E191F1F1}"/>
              </a:ext>
            </a:extLst>
          </p:cNvPr>
          <p:cNvSpPr/>
          <p:nvPr/>
        </p:nvSpPr>
        <p:spPr>
          <a:xfrm>
            <a:off x="0" y="1597550"/>
            <a:ext cx="9140519" cy="830997"/>
          </a:xfrm>
          <a:prstGeom prst="rect">
            <a:avLst/>
          </a:prstGeom>
          <a:noFill/>
        </p:spPr>
        <p:txBody>
          <a:bodyPr wrap="square">
            <a:spAutoFit/>
          </a:bodyPr>
          <a:lstStyle/>
          <a:p>
            <a:pPr algn="ctr"/>
            <a:r>
              <a:rPr lang="en-US" sz="2400" dirty="0">
                <a:latin typeface="Segoe UI" panose="020B0502040204020203" pitchFamily="34" charset="0"/>
                <a:cs typeface="Segoe UI" panose="020B0502040204020203" pitchFamily="34" charset="0"/>
              </a:rPr>
              <a:t>How do we take this good work and accelerate it, amplify it, make it the new normal for Ontarians?</a:t>
            </a:r>
          </a:p>
        </p:txBody>
      </p:sp>
      <p:sp>
        <p:nvSpPr>
          <p:cNvPr id="7" name="Rectangle 6">
            <a:extLst>
              <a:ext uri="{FF2B5EF4-FFF2-40B4-BE49-F238E27FC236}">
                <a16:creationId xmlns:a16="http://schemas.microsoft.com/office/drawing/2014/main" id="{0FD4AA67-FE8E-44AB-99A4-DCA6E68C1A16}"/>
              </a:ext>
            </a:extLst>
          </p:cNvPr>
          <p:cNvSpPr/>
          <p:nvPr/>
        </p:nvSpPr>
        <p:spPr>
          <a:xfrm>
            <a:off x="3482" y="2688826"/>
            <a:ext cx="9140519" cy="830997"/>
          </a:xfrm>
          <a:prstGeom prst="rect">
            <a:avLst/>
          </a:prstGeom>
          <a:noFill/>
        </p:spPr>
        <p:txBody>
          <a:bodyPr wrap="square">
            <a:spAutoFit/>
          </a:bodyPr>
          <a:lstStyle/>
          <a:p>
            <a:pPr lvl="0" algn="ctr"/>
            <a:r>
              <a:rPr lang="en-US" sz="2400" dirty="0">
                <a:latin typeface="Segoe UI" panose="020B0502040204020203" pitchFamily="34" charset="0"/>
                <a:cs typeface="Segoe UI" panose="020B0502040204020203" pitchFamily="34" charset="0"/>
              </a:rPr>
              <a:t>How will Community paramedicine build on its strengths and realize these seismic shifts in the everyday?</a:t>
            </a:r>
          </a:p>
        </p:txBody>
      </p:sp>
      <p:pic>
        <p:nvPicPr>
          <p:cNvPr id="1034" name="Picture 10" descr="Ingenious Inspiration Questions Clip Art Clipart - Png Question Mark Transparent Png (768x456), Png Download">
            <a:extLst>
              <a:ext uri="{FF2B5EF4-FFF2-40B4-BE49-F238E27FC236}">
                <a16:creationId xmlns:a16="http://schemas.microsoft.com/office/drawing/2014/main" id="{52765377-4285-4399-8DEE-E03349F6A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431" y="3780102"/>
            <a:ext cx="5183827" cy="307789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CB16E34-DBD1-44EE-9E21-80A4A33B1C32}"/>
              </a:ext>
            </a:extLst>
          </p:cNvPr>
          <p:cNvSpPr>
            <a:spLocks noGrp="1"/>
          </p:cNvSpPr>
          <p:nvPr>
            <p:ph type="title"/>
          </p:nvPr>
        </p:nvSpPr>
        <p:spPr>
          <a:xfrm>
            <a:off x="43259" y="20642"/>
            <a:ext cx="9144001" cy="630287"/>
          </a:xfrm>
          <a:noFill/>
        </p:spPr>
        <p:txBody>
          <a:bodyPr>
            <a:noAutofit/>
          </a:bodyPr>
          <a:lstStyle/>
          <a:p>
            <a:pPr algn="ctr"/>
            <a:r>
              <a:rPr lang="en-US" sz="2900" b="1" dirty="0">
                <a:solidFill>
                  <a:srgbClr val="2AA9B1"/>
                </a:solidFill>
                <a:latin typeface="Segoe UI" panose="020B0502040204020203" pitchFamily="34" charset="0"/>
                <a:cs typeface="Segoe UI" panose="020B0502040204020203" pitchFamily="34" charset="0"/>
              </a:rPr>
              <a:t>Reflections</a:t>
            </a:r>
            <a:endParaRPr lang="en-US" sz="3000" b="1" dirty="0">
              <a:solidFill>
                <a:srgbClr val="2AA9B1"/>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BF7A8B58-ECFC-4277-8189-014DEB629F6A}"/>
              </a:ext>
            </a:extLst>
          </p:cNvPr>
          <p:cNvSpPr txBox="1"/>
          <p:nvPr/>
        </p:nvSpPr>
        <p:spPr>
          <a:xfrm>
            <a:off x="43260" y="372992"/>
            <a:ext cx="9144000" cy="630287"/>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US" sz="2000" b="1"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Participants were encouraged to reflect on some questions</a:t>
            </a:r>
            <a:endParaRPr kumimoji="0" lang="en-US" sz="2000" b="1" i="1"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0779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B90E728-7388-49F4-9B1C-5B3224EF7335}"/>
              </a:ext>
            </a:extLst>
          </p:cNvPr>
          <p:cNvPicPr>
            <a:picLocks noChangeAspect="1"/>
          </p:cNvPicPr>
          <p:nvPr/>
        </p:nvPicPr>
        <p:blipFill rotWithShape="1">
          <a:blip r:embed="rId2">
            <a:extLst/>
          </a:blip>
          <a:srcRect r="11666" b="-1"/>
          <a:stretch/>
        </p:blipFill>
        <p:spPr>
          <a:xfrm>
            <a:off x="20" y="10"/>
            <a:ext cx="9143980" cy="6857990"/>
          </a:xfrm>
          <a:prstGeom prst="rect">
            <a:avLst/>
          </a:prstGeom>
        </p:spPr>
      </p:pic>
      <p:sp>
        <p:nvSpPr>
          <p:cNvPr id="3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dirty="0"/>
          </a:p>
        </p:txBody>
      </p:sp>
      <p:sp>
        <p:nvSpPr>
          <p:cNvPr id="6" name="TextBox 5">
            <a:extLst>
              <a:ext uri="{FF2B5EF4-FFF2-40B4-BE49-F238E27FC236}">
                <a16:creationId xmlns:a16="http://schemas.microsoft.com/office/drawing/2014/main" id="{68A88DC1-CEF8-4C2B-8194-06E6F95D0574}"/>
              </a:ext>
            </a:extLst>
          </p:cNvPr>
          <p:cNvSpPr txBox="1"/>
          <p:nvPr/>
        </p:nvSpPr>
        <p:spPr>
          <a:xfrm>
            <a:off x="5306708" y="3734093"/>
            <a:ext cx="3709553" cy="1375542"/>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3600" b="1" kern="1200" dirty="0">
                <a:solidFill>
                  <a:schemeClr val="tx1"/>
                </a:solidFill>
                <a:latin typeface="Segoe UI" panose="020B0502040204020203" pitchFamily="34" charset="0"/>
                <a:ea typeface="+mj-ea"/>
                <a:cs typeface="Segoe UI" panose="020B0502040204020203" pitchFamily="34" charset="0"/>
              </a:rPr>
              <a:t>PANEL DISCUSSION HIGHLIGHTS</a:t>
            </a:r>
          </a:p>
        </p:txBody>
      </p:sp>
      <p:cxnSp>
        <p:nvCxnSpPr>
          <p:cNvPr id="29" name="Straight Connector 2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4BB6367-FC0A-43C5-9B96-571D0C3B42CF}"/>
              </a:ext>
            </a:extLst>
          </p:cNvPr>
          <p:cNvSpPr/>
          <p:nvPr/>
        </p:nvSpPr>
        <p:spPr>
          <a:xfrm>
            <a:off x="5029200" y="5045098"/>
            <a:ext cx="4114800" cy="917174"/>
          </a:xfrm>
          <a:prstGeom prst="rect">
            <a:avLst/>
          </a:prstGeom>
        </p:spPr>
        <p:txBody>
          <a:bodyPr wrap="square">
            <a:spAutoFit/>
          </a:bodyPr>
          <a:lstStyle/>
          <a:p>
            <a:pPr algn="ctr">
              <a:lnSpc>
                <a:spcPct val="90000"/>
              </a:lnSpc>
              <a:spcBef>
                <a:spcPct val="0"/>
              </a:spcBef>
              <a:spcAft>
                <a:spcPts val="600"/>
              </a:spcAft>
            </a:pPr>
            <a:endParaRPr lang="en-US" dirty="0"/>
          </a:p>
          <a:p>
            <a:pPr algn="ctr">
              <a:lnSpc>
                <a:spcPct val="90000"/>
              </a:lnSpc>
              <a:spcBef>
                <a:spcPct val="0"/>
              </a:spcBef>
              <a:spcAft>
                <a:spcPts val="600"/>
              </a:spcAft>
            </a:pPr>
            <a:r>
              <a:rPr lang="en-US" dirty="0"/>
              <a:t>Community Paramedicine in OHT Applications</a:t>
            </a:r>
          </a:p>
        </p:txBody>
      </p:sp>
    </p:spTree>
    <p:extLst>
      <p:ext uri="{BB962C8B-B14F-4D97-AF65-F5344CB8AC3E}">
        <p14:creationId xmlns:p14="http://schemas.microsoft.com/office/powerpoint/2010/main" val="87713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A0B72-9903-4807-B868-AB917BB5FCF1}"/>
              </a:ext>
            </a:extLst>
          </p:cNvPr>
          <p:cNvSpPr/>
          <p:nvPr/>
        </p:nvSpPr>
        <p:spPr>
          <a:xfrm>
            <a:off x="21" y="4573315"/>
            <a:ext cx="9143979" cy="2452687"/>
          </a:xfrm>
          <a:prstGeom prst="rect">
            <a:avLst/>
          </a:prstGeom>
          <a:solidFill>
            <a:schemeClr val="tx1">
              <a:lumMod val="75000"/>
              <a:lumOff val="25000"/>
            </a:schemeClr>
          </a:solidFill>
        </p:spPr>
        <p:txBody>
          <a:bodyPr vert="horz" lIns="91440" tIns="45720" rIns="91440" bIns="45720" rtlCol="0" anchor="ctr">
            <a:normAutofit/>
          </a:bodyPr>
          <a:lstStyle/>
          <a:p>
            <a:pPr indent="-228600" algn="ctr">
              <a:lnSpc>
                <a:spcPct val="90000"/>
              </a:lnSpc>
            </a:pPr>
            <a:r>
              <a:rPr lang="en-US" sz="2400" i="1" dirty="0">
                <a:solidFill>
                  <a:schemeClr val="accent4">
                    <a:lumMod val="40000"/>
                    <a:lumOff val="60000"/>
                  </a:schemeClr>
                </a:solidFill>
                <a:latin typeface="Segoe UI" panose="020B0502040204020203" pitchFamily="34" charset="0"/>
                <a:cs typeface="Segoe UI" panose="020B0502040204020203" pitchFamily="34" charset="0"/>
              </a:rPr>
              <a:t>John Flemming #Hamilton OHT</a:t>
            </a:r>
          </a:p>
          <a:p>
            <a:pPr indent="-228600" algn="ctr">
              <a:lnSpc>
                <a:spcPct val="90000"/>
              </a:lnSpc>
            </a:pPr>
            <a:r>
              <a:rPr lang="en-US" sz="2400" i="1" dirty="0">
                <a:solidFill>
                  <a:schemeClr val="accent4">
                    <a:lumMod val="40000"/>
                    <a:lumOff val="60000"/>
                  </a:schemeClr>
                </a:solidFill>
                <a:latin typeface="Segoe UI" panose="020B0502040204020203" pitchFamily="34" charset="0"/>
                <a:cs typeface="Segoe UI" panose="020B0502040204020203" pitchFamily="34" charset="0"/>
              </a:rPr>
              <a:t>Meredith Morrison @simcoecountyPS</a:t>
            </a:r>
          </a:p>
          <a:p>
            <a:pPr indent="-228600" algn="ctr">
              <a:lnSpc>
                <a:spcPct val="90000"/>
              </a:lnSpc>
            </a:pPr>
            <a:r>
              <a:rPr lang="en-US" sz="2400" i="1" dirty="0">
                <a:solidFill>
                  <a:schemeClr val="accent4">
                    <a:lumMod val="40000"/>
                    <a:lumOff val="60000"/>
                  </a:schemeClr>
                </a:solidFill>
                <a:latin typeface="Segoe UI" panose="020B0502040204020203" pitchFamily="34" charset="0"/>
                <a:cs typeface="Segoe UI" panose="020B0502040204020203" pitchFamily="34" charset="0"/>
              </a:rPr>
              <a:t>Dave Pearson @CentralWestLHIN</a:t>
            </a:r>
          </a:p>
          <a:p>
            <a:pPr indent="-228600" algn="ctr">
              <a:lnSpc>
                <a:spcPct val="90000"/>
              </a:lnSpc>
            </a:pPr>
            <a:r>
              <a:rPr lang="en-US" sz="2400" i="1" dirty="0">
                <a:solidFill>
                  <a:schemeClr val="accent4">
                    <a:lumMod val="40000"/>
                    <a:lumOff val="60000"/>
                  </a:schemeClr>
                </a:solidFill>
                <a:latin typeface="Segoe UI" panose="020B0502040204020203" pitchFamily="34" charset="0"/>
                <a:cs typeface="Segoe UI" panose="020B0502040204020203" pitchFamily="34" charset="0"/>
              </a:rPr>
              <a:t>Dr. Roshan Shafai @MSHospital </a:t>
            </a:r>
          </a:p>
        </p:txBody>
      </p:sp>
      <p:sp>
        <p:nvSpPr>
          <p:cNvPr id="4" name="TextBox 3">
            <a:extLst>
              <a:ext uri="{FF2B5EF4-FFF2-40B4-BE49-F238E27FC236}">
                <a16:creationId xmlns:a16="http://schemas.microsoft.com/office/drawing/2014/main" id="{FDE90558-1C4E-4088-A7C6-74ECE5E9449C}"/>
              </a:ext>
            </a:extLst>
          </p:cNvPr>
          <p:cNvSpPr txBox="1"/>
          <p:nvPr/>
        </p:nvSpPr>
        <p:spPr>
          <a:xfrm>
            <a:off x="0" y="3426612"/>
            <a:ext cx="9143960" cy="1491380"/>
          </a:xfrm>
          <a:prstGeom prst="rect">
            <a:avLst/>
          </a:prstGeom>
          <a:solidFill>
            <a:schemeClr val="tx1">
              <a:lumMod val="75000"/>
              <a:lumOff val="25000"/>
            </a:schemeClr>
          </a:solidFill>
        </p:spPr>
        <p:txBody>
          <a:bodyPr vert="horz" lIns="91440" tIns="45720" rIns="91440" bIns="45720" rtlCol="0" anchor="ctr">
            <a:noAutofit/>
          </a:bodyPr>
          <a:lstStyle/>
          <a:p>
            <a:pPr algn="ctr">
              <a:lnSpc>
                <a:spcPct val="90000"/>
              </a:lnSpc>
              <a:spcBef>
                <a:spcPct val="0"/>
              </a:spcBef>
              <a:spcAft>
                <a:spcPts val="600"/>
              </a:spcAft>
            </a:pPr>
            <a:r>
              <a:rPr lang="en-US" sz="3200" b="1" i="1" dirty="0">
                <a:solidFill>
                  <a:schemeClr val="bg1"/>
                </a:solidFill>
                <a:latin typeface="Segoe UI" panose="020B0502040204020203" pitchFamily="34" charset="0"/>
                <a:ea typeface="+mj-ea"/>
                <a:cs typeface="Segoe UI" panose="020B0502040204020203" pitchFamily="34" charset="0"/>
              </a:rPr>
              <a:t>In the afternoon, Jodeme facilitated a panel discussion with:</a:t>
            </a:r>
          </a:p>
        </p:txBody>
      </p:sp>
      <p:pic>
        <p:nvPicPr>
          <p:cNvPr id="1026" name="Picture 2" descr="Image">
            <a:extLst>
              <a:ext uri="{FF2B5EF4-FFF2-40B4-BE49-F238E27FC236}">
                <a16:creationId xmlns:a16="http://schemas.microsoft.com/office/drawing/2014/main" id="{AF44B8B1-3A91-4A24-87ED-77895171F2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69" b="12604"/>
          <a:stretch/>
        </p:blipFill>
        <p:spPr bwMode="auto">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1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26D6511-B5BA-4BD3-B73E-E95882AEB406}"/>
              </a:ext>
            </a:extLst>
          </p:cNvPr>
          <p:cNvSpPr>
            <a:spLocks noGrp="1"/>
          </p:cNvSpPr>
          <p:nvPr>
            <p:ph type="title"/>
          </p:nvPr>
        </p:nvSpPr>
        <p:spPr>
          <a:xfrm>
            <a:off x="720737" y="498143"/>
            <a:ext cx="7702210" cy="1278902"/>
          </a:xfrm>
        </p:spPr>
        <p:txBody>
          <a:bodyPr vert="horz" lIns="91440" tIns="45720" rIns="91440" bIns="45720" rtlCol="0" anchor="ctr">
            <a:normAutofit/>
          </a:bodyPr>
          <a:lstStyle/>
          <a:p>
            <a:pPr algn="ctr" defTabSz="914400"/>
            <a:r>
              <a:rPr lang="en-US" sz="3200" b="1" kern="1200" dirty="0">
                <a:solidFill>
                  <a:schemeClr val="bg1"/>
                </a:solidFill>
                <a:latin typeface="Segoe UI" panose="020B0502040204020203" pitchFamily="34" charset="0"/>
                <a:cs typeface="Segoe UI" panose="020B0502040204020203" pitchFamily="34" charset="0"/>
              </a:rPr>
              <a:t>Goals of the </a:t>
            </a:r>
            <a:r>
              <a:rPr lang="en-US" sz="3200" b="1" dirty="0">
                <a:solidFill>
                  <a:schemeClr val="bg1"/>
                </a:solidFill>
                <a:latin typeface="Segoe UI" panose="020B0502040204020203" pitchFamily="34" charset="0"/>
                <a:cs typeface="Segoe UI" panose="020B0502040204020203" pitchFamily="34" charset="0"/>
              </a:rPr>
              <a:t>Panel Discussion</a:t>
            </a:r>
            <a:endParaRPr lang="en-US" sz="3200" b="1" kern="1200" dirty="0">
              <a:solidFill>
                <a:schemeClr val="bg1"/>
              </a:solidFill>
              <a:latin typeface="Segoe UI" panose="020B0502040204020203" pitchFamily="34" charset="0"/>
              <a:cs typeface="Segoe UI" panose="020B0502040204020203" pitchFamily="34" charset="0"/>
            </a:endParaRPr>
          </a:p>
        </p:txBody>
      </p:sp>
      <p:pic>
        <p:nvPicPr>
          <p:cNvPr id="5" name="Graphic 4" descr="Ambulance">
            <a:extLst>
              <a:ext uri="{FF2B5EF4-FFF2-40B4-BE49-F238E27FC236}">
                <a16:creationId xmlns:a16="http://schemas.microsoft.com/office/drawing/2014/main" id="{B8A361D9-F0ED-430C-8D05-DFDDA85BC2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738" y="3126350"/>
            <a:ext cx="2329758" cy="2329758"/>
          </a:xfrm>
          <a:prstGeom prst="rect">
            <a:avLst/>
          </a:prstGeom>
          <a:effectLst/>
        </p:spPr>
      </p:pic>
      <p:sp>
        <p:nvSpPr>
          <p:cNvPr id="3" name="Text Placeholder 2">
            <a:extLst>
              <a:ext uri="{FF2B5EF4-FFF2-40B4-BE49-F238E27FC236}">
                <a16:creationId xmlns:a16="http://schemas.microsoft.com/office/drawing/2014/main" id="{B402E27D-2CD6-4A61-A837-423ED0D97917}"/>
              </a:ext>
            </a:extLst>
          </p:cNvPr>
          <p:cNvSpPr>
            <a:spLocks noGrp="1"/>
          </p:cNvSpPr>
          <p:nvPr>
            <p:ph type="body" sz="quarter" idx="10"/>
          </p:nvPr>
        </p:nvSpPr>
        <p:spPr>
          <a:xfrm>
            <a:off x="3050496" y="3539112"/>
            <a:ext cx="5628555" cy="2866318"/>
          </a:xfrm>
        </p:spPr>
        <p:txBody>
          <a:bodyPr vert="horz" lIns="91440" tIns="45720" rIns="91440" bIns="45720" rtlCol="0">
            <a:noAutofit/>
          </a:bodyPr>
          <a:lstStyle/>
          <a:p>
            <a:pPr marL="403225" indent="-228600" defTabSz="914400">
              <a:spcBef>
                <a:spcPts val="0"/>
              </a:spcBef>
              <a:buClr>
                <a:srgbClr val="2AA9B1"/>
              </a:buClr>
            </a:pPr>
            <a:r>
              <a:rPr lang="en-US" sz="2400" dirty="0"/>
              <a:t> Hearing from a panel of experts on their perspectives on integration and work in Ontario Health Teams</a:t>
            </a:r>
          </a:p>
          <a:p>
            <a:pPr marL="403225" indent="-228600" defTabSz="914400">
              <a:spcBef>
                <a:spcPts val="0"/>
              </a:spcBef>
              <a:buClr>
                <a:srgbClr val="2AA9B1"/>
              </a:buClr>
            </a:pPr>
            <a:r>
              <a:rPr lang="en-US" sz="2400" dirty="0"/>
              <a:t>Hear questions and perspectives from participants </a:t>
            </a:r>
          </a:p>
          <a:p>
            <a:pPr marL="0" indent="-228600" defTabSz="914400"/>
            <a:endParaRPr lang="en-US" sz="2400" dirty="0"/>
          </a:p>
        </p:txBody>
      </p:sp>
    </p:spTree>
    <p:extLst>
      <p:ext uri="{BB962C8B-B14F-4D97-AF65-F5344CB8AC3E}">
        <p14:creationId xmlns:p14="http://schemas.microsoft.com/office/powerpoint/2010/main" val="344285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A5F343-D04B-47B2-B0AA-4CEFBF19ADD4}"/>
              </a:ext>
            </a:extLst>
          </p:cNvPr>
          <p:cNvSpPr txBox="1">
            <a:spLocks/>
          </p:cNvSpPr>
          <p:nvPr/>
        </p:nvSpPr>
        <p:spPr>
          <a:xfrm>
            <a:off x="4990200" y="333972"/>
            <a:ext cx="3754752" cy="132556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3200" b="1" kern="1200" dirty="0">
                <a:solidFill>
                  <a:schemeClr val="tx1"/>
                </a:solidFill>
                <a:latin typeface="Segoe UI" panose="020B0502040204020203" pitchFamily="34" charset="0"/>
                <a:cs typeface="Segoe UI" panose="020B0502040204020203" pitchFamily="34" charset="0"/>
              </a:rPr>
              <a:t>Panel Discussion</a:t>
            </a:r>
          </a:p>
          <a:p>
            <a:pPr defTabSz="914400">
              <a:spcAft>
                <a:spcPts val="600"/>
              </a:spcAft>
            </a:pPr>
            <a:r>
              <a:rPr lang="en-US" sz="2800" b="1" i="1" kern="1200" dirty="0">
                <a:solidFill>
                  <a:srgbClr val="92D3DC"/>
                </a:solidFill>
                <a:latin typeface="Segoe UI" panose="020B0502040204020203" pitchFamily="34" charset="0"/>
                <a:cs typeface="Segoe UI" panose="020B0502040204020203" pitchFamily="34" charset="0"/>
              </a:rPr>
              <a:t>Opportunities with the OHTs</a:t>
            </a:r>
          </a:p>
        </p:txBody>
      </p:sp>
      <p:sp>
        <p:nvSpPr>
          <p:cNvPr id="20" name="Freeform: Shape 1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14" descr="Puzzle pieces">
            <a:extLst>
              <a:ext uri="{FF2B5EF4-FFF2-40B4-BE49-F238E27FC236}">
                <a16:creationId xmlns:a16="http://schemas.microsoft.com/office/drawing/2014/main" id="{49AE5AB9-C075-4473-970E-1D1F378BD1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757274"/>
            <a:ext cx="4285373" cy="4285373"/>
          </a:xfrm>
          <a:prstGeom prst="rect">
            <a:avLst/>
          </a:prstGeom>
        </p:spPr>
      </p:pic>
      <p:sp>
        <p:nvSpPr>
          <p:cNvPr id="7" name="TextBox 6">
            <a:extLst>
              <a:ext uri="{FF2B5EF4-FFF2-40B4-BE49-F238E27FC236}">
                <a16:creationId xmlns:a16="http://schemas.microsoft.com/office/drawing/2014/main" id="{EA6E8008-3BD6-4657-A978-835F87297FAA}"/>
              </a:ext>
            </a:extLst>
          </p:cNvPr>
          <p:cNvSpPr txBox="1"/>
          <p:nvPr/>
        </p:nvSpPr>
        <p:spPr>
          <a:xfrm>
            <a:off x="4629586" y="1809664"/>
            <a:ext cx="4514414" cy="4940760"/>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dirty="0"/>
              <a:t>Recognizing that the solution is in the integration and participation with various partners</a:t>
            </a:r>
          </a:p>
          <a:p>
            <a:pPr marL="285750" indent="-228600">
              <a:lnSpc>
                <a:spcPct val="90000"/>
              </a:lnSpc>
              <a:spcAft>
                <a:spcPts val="600"/>
              </a:spcAft>
              <a:buFont typeface="Arial" panose="020B0604020202020204" pitchFamily="34" charset="0"/>
              <a:buChar char="•"/>
            </a:pPr>
            <a:r>
              <a:rPr lang="en-US" dirty="0"/>
              <a:t>Understanding the resources we have and build the best system we can </a:t>
            </a:r>
          </a:p>
          <a:p>
            <a:pPr marL="285750" indent="-228600">
              <a:lnSpc>
                <a:spcPct val="90000"/>
              </a:lnSpc>
              <a:spcAft>
                <a:spcPts val="600"/>
              </a:spcAft>
              <a:buFont typeface="Arial" panose="020B0604020202020204" pitchFamily="34" charset="0"/>
              <a:buChar char="•"/>
            </a:pPr>
            <a:r>
              <a:rPr lang="en-US" dirty="0"/>
              <a:t>The transformational opportunity in health and social care. </a:t>
            </a:r>
          </a:p>
          <a:p>
            <a:pPr marL="285750" indent="-228600">
              <a:lnSpc>
                <a:spcPct val="90000"/>
              </a:lnSpc>
              <a:spcAft>
                <a:spcPts val="600"/>
              </a:spcAft>
              <a:buFont typeface="Arial" panose="020B0604020202020204" pitchFamily="34" charset="0"/>
              <a:buChar char="•"/>
            </a:pPr>
            <a:r>
              <a:rPr lang="en-US" dirty="0"/>
              <a:t>Working towards a shared purpose and vision – breaking down silos and coming together across health and social care to jointly identify priorities and working together to solve issues</a:t>
            </a:r>
          </a:p>
          <a:p>
            <a:pPr marL="285750" indent="-228600">
              <a:lnSpc>
                <a:spcPct val="90000"/>
              </a:lnSpc>
              <a:spcAft>
                <a:spcPts val="600"/>
              </a:spcAft>
              <a:buFont typeface="Arial" panose="020B0604020202020204" pitchFamily="34" charset="0"/>
              <a:buChar char="•"/>
            </a:pPr>
            <a:r>
              <a:rPr lang="en-US" dirty="0"/>
              <a:t>Common approach through CP governance bodies would help CPs connect with other HCPs</a:t>
            </a:r>
          </a:p>
          <a:p>
            <a:pPr marL="285750" indent="-228600">
              <a:lnSpc>
                <a:spcPct val="90000"/>
              </a:lnSpc>
              <a:spcAft>
                <a:spcPts val="600"/>
              </a:spcAft>
              <a:buFont typeface="Arial" panose="020B0604020202020204" pitchFamily="34" charset="0"/>
              <a:buChar char="•"/>
            </a:pPr>
            <a:r>
              <a:rPr lang="en-US" dirty="0"/>
              <a:t>Involving CPs as a core member of the healthcare team </a:t>
            </a:r>
          </a:p>
          <a:p>
            <a:pPr marL="285750"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b="1" i="1" dirty="0"/>
          </a:p>
          <a:p>
            <a:pPr marL="28575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235738386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A5F343-D04B-47B2-B0AA-4CEFBF19ADD4}"/>
              </a:ext>
            </a:extLst>
          </p:cNvPr>
          <p:cNvSpPr txBox="1">
            <a:spLocks/>
          </p:cNvSpPr>
          <p:nvPr/>
        </p:nvSpPr>
        <p:spPr>
          <a:xfrm>
            <a:off x="4844739" y="107576"/>
            <a:ext cx="4153800" cy="2151530"/>
          </a:xfrm>
          <a:prstGeom prst="rect">
            <a:avLst/>
          </a:prstGeom>
        </p:spPr>
        <p:txBody>
          <a:bodyPr vert="horz" lIns="91440" tIns="45720" rIns="91440" bIns="45720" rtlCol="0" anchor="ctr">
            <a:normAutofit fontScale="6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5800" b="1" kern="1200" dirty="0">
                <a:solidFill>
                  <a:schemeClr val="tx1"/>
                </a:solidFill>
                <a:latin typeface="Segoe UI" panose="020B0502040204020203" pitchFamily="34" charset="0"/>
                <a:cs typeface="Segoe UI" panose="020B0502040204020203" pitchFamily="34" charset="0"/>
              </a:rPr>
              <a:t>Panel Discussion</a:t>
            </a:r>
          </a:p>
          <a:p>
            <a:pPr defTabSz="914400">
              <a:lnSpc>
                <a:spcPct val="120000"/>
              </a:lnSpc>
              <a:spcAft>
                <a:spcPts val="600"/>
              </a:spcAft>
            </a:pPr>
            <a:r>
              <a:rPr lang="en-US" sz="4500" b="1" i="1" dirty="0">
                <a:solidFill>
                  <a:srgbClr val="92D3DC"/>
                </a:solidFill>
                <a:latin typeface="Segoe UI" panose="020B0502040204020203" pitchFamily="34" charset="0"/>
                <a:cs typeface="Segoe UI" panose="020B0502040204020203" pitchFamily="34" charset="0"/>
              </a:rPr>
              <a:t>Strategies for C</a:t>
            </a:r>
            <a:r>
              <a:rPr lang="en-US" sz="4500" b="1" i="1" kern="1200" dirty="0">
                <a:solidFill>
                  <a:srgbClr val="92D3DC"/>
                </a:solidFill>
                <a:latin typeface="Segoe UI" panose="020B0502040204020203" pitchFamily="34" charset="0"/>
                <a:cs typeface="Segoe UI" panose="020B0502040204020203" pitchFamily="34" charset="0"/>
              </a:rPr>
              <a:t>ollectively Moving Forward</a:t>
            </a:r>
          </a:p>
        </p:txBody>
      </p:sp>
      <p:sp>
        <p:nvSpPr>
          <p:cNvPr id="20" name="Freeform: Shape 1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A6E8008-3BD6-4657-A978-835F87297FAA}"/>
              </a:ext>
            </a:extLst>
          </p:cNvPr>
          <p:cNvSpPr txBox="1"/>
          <p:nvPr/>
        </p:nvSpPr>
        <p:spPr>
          <a:xfrm>
            <a:off x="4772008" y="2414782"/>
            <a:ext cx="4299261" cy="4940760"/>
          </a:xfrm>
          <a:prstGeom prst="rect">
            <a:avLst/>
          </a:prstGeom>
        </p:spPr>
        <p:txBody>
          <a:bodyPr vert="horz" lIns="91440" tIns="45720" rIns="91440" bIns="45720" rtlCol="0" anchor="t">
            <a:norm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Talk openly about barriers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Be out front and leading the change, while recognizing that tensions do and will exist</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Identify what is / is not within our control to lead or change (i.e. changing legislation like the Ambulance Act)</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Co-design the answers with patients and families</a:t>
            </a:r>
          </a:p>
          <a:p>
            <a:pPr marL="57150">
              <a:lnSpc>
                <a:spcPct val="90000"/>
              </a:lnSpc>
              <a:spcAft>
                <a:spcPts val="600"/>
              </a:spcAft>
            </a:pPr>
            <a:endParaRPr lang="en-US" sz="1700" dirty="0"/>
          </a:p>
          <a:p>
            <a:pPr marL="28575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b="1" i="1" dirty="0"/>
          </a:p>
          <a:p>
            <a:pPr marL="28575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a:p>
            <a:pPr marL="285750" indent="-228600">
              <a:lnSpc>
                <a:spcPct val="90000"/>
              </a:lnSpc>
              <a:spcAft>
                <a:spcPts val="600"/>
              </a:spcAft>
              <a:buFont typeface="Arial" panose="020B0604020202020204" pitchFamily="34" charset="0"/>
              <a:buChar char="•"/>
            </a:pPr>
            <a:endParaRPr lang="en-US" sz="1100" dirty="0"/>
          </a:p>
        </p:txBody>
      </p:sp>
      <p:sp>
        <p:nvSpPr>
          <p:cNvPr id="9" name="Speech Bubble: Rectangle 8">
            <a:extLst>
              <a:ext uri="{FF2B5EF4-FFF2-40B4-BE49-F238E27FC236}">
                <a16:creationId xmlns:a16="http://schemas.microsoft.com/office/drawing/2014/main" id="{E0A15DC5-AF0B-4739-9638-BBC645399CF2}"/>
              </a:ext>
            </a:extLst>
          </p:cNvPr>
          <p:cNvSpPr/>
          <p:nvPr/>
        </p:nvSpPr>
        <p:spPr>
          <a:xfrm>
            <a:off x="946619" y="528184"/>
            <a:ext cx="3114393" cy="1886597"/>
          </a:xfrm>
          <a:prstGeom prst="wedgeRectCallout">
            <a:avLst>
              <a:gd name="adj1" fmla="val 21625"/>
              <a:gd name="adj2" fmla="val 8720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 a collective, our impact can be astronomical.”</a:t>
            </a:r>
          </a:p>
        </p:txBody>
      </p:sp>
      <p:sp>
        <p:nvSpPr>
          <p:cNvPr id="10" name="Speech Bubble: Rectangle 9">
            <a:extLst>
              <a:ext uri="{FF2B5EF4-FFF2-40B4-BE49-F238E27FC236}">
                <a16:creationId xmlns:a16="http://schemas.microsoft.com/office/drawing/2014/main" id="{868D59A9-9B52-4BEE-803E-04C492350063}"/>
              </a:ext>
            </a:extLst>
          </p:cNvPr>
          <p:cNvSpPr/>
          <p:nvPr/>
        </p:nvSpPr>
        <p:spPr>
          <a:xfrm>
            <a:off x="416808" y="3428999"/>
            <a:ext cx="2205367" cy="1734671"/>
          </a:xfrm>
          <a:prstGeom prst="wedgeRectCallout">
            <a:avLst>
              <a:gd name="adj1" fmla="val 34569"/>
              <a:gd name="adj2" fmla="val 9849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“Community paramedicine is the glue. “</a:t>
            </a:r>
          </a:p>
        </p:txBody>
      </p:sp>
    </p:spTree>
    <p:extLst>
      <p:ext uri="{BB962C8B-B14F-4D97-AF65-F5344CB8AC3E}">
        <p14:creationId xmlns:p14="http://schemas.microsoft.com/office/powerpoint/2010/main" val="7904997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B90E728-7388-49F4-9B1C-5B3224EF7335}"/>
              </a:ext>
            </a:extLst>
          </p:cNvPr>
          <p:cNvPicPr>
            <a:picLocks noChangeAspect="1"/>
          </p:cNvPicPr>
          <p:nvPr/>
        </p:nvPicPr>
        <p:blipFill rotWithShape="1">
          <a:blip r:embed="rId2">
            <a:extLst/>
          </a:blip>
          <a:srcRect r="11666" b="-1"/>
          <a:stretch/>
        </p:blipFill>
        <p:spPr>
          <a:xfrm>
            <a:off x="20" y="10"/>
            <a:ext cx="9143980" cy="6857990"/>
          </a:xfrm>
          <a:prstGeom prst="rect">
            <a:avLst/>
          </a:prstGeom>
        </p:spPr>
      </p:pic>
      <p:sp>
        <p:nvSpPr>
          <p:cNvPr id="3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dirty="0"/>
          </a:p>
        </p:txBody>
      </p:sp>
      <p:sp>
        <p:nvSpPr>
          <p:cNvPr id="6" name="TextBox 5">
            <a:extLst>
              <a:ext uri="{FF2B5EF4-FFF2-40B4-BE49-F238E27FC236}">
                <a16:creationId xmlns:a16="http://schemas.microsoft.com/office/drawing/2014/main" id="{68A88DC1-CEF8-4C2B-8194-06E6F95D0574}"/>
              </a:ext>
            </a:extLst>
          </p:cNvPr>
          <p:cNvSpPr txBox="1"/>
          <p:nvPr/>
        </p:nvSpPr>
        <p:spPr>
          <a:xfrm>
            <a:off x="5306708" y="3734093"/>
            <a:ext cx="3709553" cy="137554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kern="1200" dirty="0">
                <a:solidFill>
                  <a:schemeClr val="tx1"/>
                </a:solidFill>
                <a:latin typeface="Segoe UI" panose="020B0502040204020203" pitchFamily="34" charset="0"/>
                <a:ea typeface="+mj-ea"/>
                <a:cs typeface="Segoe UI" panose="020B0502040204020203" pitchFamily="34" charset="0"/>
              </a:rPr>
              <a:t>WORKSHOP HIGHLIGHTS</a:t>
            </a:r>
          </a:p>
        </p:txBody>
      </p:sp>
      <p:cxnSp>
        <p:nvCxnSpPr>
          <p:cNvPr id="29" name="Straight Connector 2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4BB6367-FC0A-43C5-9B96-571D0C3B42CF}"/>
              </a:ext>
            </a:extLst>
          </p:cNvPr>
          <p:cNvSpPr/>
          <p:nvPr/>
        </p:nvSpPr>
        <p:spPr>
          <a:xfrm>
            <a:off x="5029200" y="5045098"/>
            <a:ext cx="4114800" cy="917174"/>
          </a:xfrm>
          <a:prstGeom prst="rect">
            <a:avLst/>
          </a:prstGeom>
        </p:spPr>
        <p:txBody>
          <a:bodyPr wrap="square">
            <a:spAutoFit/>
          </a:bodyPr>
          <a:lstStyle/>
          <a:p>
            <a:pPr algn="ctr">
              <a:lnSpc>
                <a:spcPct val="90000"/>
              </a:lnSpc>
              <a:spcBef>
                <a:spcPct val="0"/>
              </a:spcBef>
              <a:spcAft>
                <a:spcPts val="600"/>
              </a:spcAft>
            </a:pPr>
            <a:endParaRPr lang="en-US" dirty="0"/>
          </a:p>
          <a:p>
            <a:pPr algn="ctr">
              <a:lnSpc>
                <a:spcPct val="90000"/>
              </a:lnSpc>
              <a:spcBef>
                <a:spcPct val="0"/>
              </a:spcBef>
              <a:spcAft>
                <a:spcPts val="600"/>
              </a:spcAft>
            </a:pPr>
            <a:r>
              <a:rPr lang="en-US" dirty="0"/>
              <a:t>Exploring the landscape and identifying our opportunities.</a:t>
            </a:r>
          </a:p>
        </p:txBody>
      </p:sp>
    </p:spTree>
    <p:extLst>
      <p:ext uri="{BB962C8B-B14F-4D97-AF65-F5344CB8AC3E}">
        <p14:creationId xmlns:p14="http://schemas.microsoft.com/office/powerpoint/2010/main" val="183090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26D6511-B5BA-4BD3-B73E-E95882AEB406}"/>
              </a:ext>
            </a:extLst>
          </p:cNvPr>
          <p:cNvSpPr>
            <a:spLocks noGrp="1"/>
          </p:cNvSpPr>
          <p:nvPr>
            <p:ph type="title"/>
          </p:nvPr>
        </p:nvSpPr>
        <p:spPr>
          <a:xfrm>
            <a:off x="720737" y="498143"/>
            <a:ext cx="7702210" cy="1278902"/>
          </a:xfrm>
        </p:spPr>
        <p:txBody>
          <a:bodyPr vert="horz" lIns="91440" tIns="45720" rIns="91440" bIns="45720" rtlCol="0" anchor="ctr">
            <a:normAutofit/>
          </a:bodyPr>
          <a:lstStyle/>
          <a:p>
            <a:pPr defTabSz="914400"/>
            <a:r>
              <a:rPr lang="en-US" sz="4400" b="1" kern="1200" dirty="0">
                <a:solidFill>
                  <a:schemeClr val="bg1"/>
                </a:solidFill>
                <a:latin typeface="+mj-lt"/>
                <a:ea typeface="+mj-ea"/>
                <a:cs typeface="+mj-cs"/>
              </a:rPr>
              <a:t>Goals of the </a:t>
            </a:r>
            <a:r>
              <a:rPr lang="en-US" sz="4400" b="1" dirty="0">
                <a:solidFill>
                  <a:schemeClr val="bg1"/>
                </a:solidFill>
              </a:rPr>
              <a:t>Workshop</a:t>
            </a:r>
            <a:endParaRPr lang="en-US" sz="4400" b="1" kern="1200" dirty="0">
              <a:solidFill>
                <a:schemeClr val="bg1"/>
              </a:solidFill>
              <a:latin typeface="+mj-lt"/>
              <a:ea typeface="+mj-ea"/>
              <a:cs typeface="+mj-cs"/>
            </a:endParaRPr>
          </a:p>
        </p:txBody>
      </p:sp>
      <p:pic>
        <p:nvPicPr>
          <p:cNvPr id="5" name="Graphic 4" descr="Ambulance">
            <a:extLst>
              <a:ext uri="{FF2B5EF4-FFF2-40B4-BE49-F238E27FC236}">
                <a16:creationId xmlns:a16="http://schemas.microsoft.com/office/drawing/2014/main" id="{B8A361D9-F0ED-430C-8D05-DFDDA85BC2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738" y="3126350"/>
            <a:ext cx="2329758" cy="2329758"/>
          </a:xfrm>
          <a:prstGeom prst="rect">
            <a:avLst/>
          </a:prstGeom>
          <a:effectLst/>
        </p:spPr>
      </p:pic>
      <p:sp>
        <p:nvSpPr>
          <p:cNvPr id="3" name="Text Placeholder 2">
            <a:extLst>
              <a:ext uri="{FF2B5EF4-FFF2-40B4-BE49-F238E27FC236}">
                <a16:creationId xmlns:a16="http://schemas.microsoft.com/office/drawing/2014/main" id="{B402E27D-2CD6-4A61-A837-423ED0D97917}"/>
              </a:ext>
            </a:extLst>
          </p:cNvPr>
          <p:cNvSpPr>
            <a:spLocks noGrp="1"/>
          </p:cNvSpPr>
          <p:nvPr>
            <p:ph type="body" sz="quarter" idx="10"/>
          </p:nvPr>
        </p:nvSpPr>
        <p:spPr>
          <a:xfrm>
            <a:off x="3050496" y="3126350"/>
            <a:ext cx="5628555" cy="2866318"/>
          </a:xfrm>
        </p:spPr>
        <p:txBody>
          <a:bodyPr vert="horz" lIns="91440" tIns="45720" rIns="91440" bIns="45720" rtlCol="0">
            <a:noAutofit/>
          </a:bodyPr>
          <a:lstStyle/>
          <a:p>
            <a:pPr>
              <a:lnSpc>
                <a:spcPct val="120000"/>
              </a:lnSpc>
              <a:spcBef>
                <a:spcPts val="0"/>
              </a:spcBef>
              <a:buClr>
                <a:srgbClr val="01B1BC"/>
              </a:buClr>
            </a:pPr>
            <a:r>
              <a:rPr lang="en-US" sz="3600" dirty="0">
                <a:latin typeface="Calibri" panose="020F0502020204030204" pitchFamily="34" charset="0"/>
                <a:ea typeface="Segoe UI Black" panose="020B0A02040204020203" pitchFamily="34" charset="0"/>
                <a:cs typeface="Calibri" panose="020F0502020204030204" pitchFamily="34" charset="0"/>
              </a:rPr>
              <a:t> Discuss the role of community paramedicine</a:t>
            </a:r>
          </a:p>
          <a:p>
            <a:pPr>
              <a:lnSpc>
                <a:spcPct val="120000"/>
              </a:lnSpc>
              <a:spcBef>
                <a:spcPts val="0"/>
              </a:spcBef>
              <a:buClr>
                <a:srgbClr val="01B1BC"/>
              </a:buClr>
            </a:pPr>
            <a:r>
              <a:rPr lang="en-US" sz="3600" dirty="0">
                <a:latin typeface="Calibri" panose="020F0502020204030204" pitchFamily="34" charset="0"/>
                <a:ea typeface="Segoe UI Black" panose="020B0A02040204020203" pitchFamily="34" charset="0"/>
                <a:cs typeface="Calibri" panose="020F0502020204030204" pitchFamily="34" charset="0"/>
              </a:rPr>
              <a:t> Continue building on  strengths and opportunities for the future</a:t>
            </a:r>
          </a:p>
          <a:p>
            <a:pPr marL="0" indent="0" defTabSz="914400">
              <a:buNone/>
            </a:pPr>
            <a:endParaRPr lang="en-US" sz="2400" dirty="0"/>
          </a:p>
        </p:txBody>
      </p:sp>
    </p:spTree>
    <p:extLst>
      <p:ext uri="{BB962C8B-B14F-4D97-AF65-F5344CB8AC3E}">
        <p14:creationId xmlns:p14="http://schemas.microsoft.com/office/powerpoint/2010/main" val="54823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6511-B5BA-4BD3-B73E-E95882AEB406}"/>
              </a:ext>
            </a:extLst>
          </p:cNvPr>
          <p:cNvSpPr>
            <a:spLocks noGrp="1"/>
          </p:cNvSpPr>
          <p:nvPr>
            <p:ph type="title"/>
          </p:nvPr>
        </p:nvSpPr>
        <p:spPr>
          <a:xfrm>
            <a:off x="741011" y="470361"/>
            <a:ext cx="7661978" cy="632887"/>
          </a:xfrm>
        </p:spPr>
        <p:txBody>
          <a:bodyPr>
            <a:normAutofit/>
          </a:bodyPr>
          <a:lstStyle/>
          <a:p>
            <a:pPr algn="ctr"/>
            <a:r>
              <a:rPr lang="en-US" sz="3200" b="1" dirty="0">
                <a:solidFill>
                  <a:srgbClr val="2AA9B1"/>
                </a:solidFill>
                <a:latin typeface="Segoe UI" panose="020B0502040204020203" pitchFamily="34" charset="0"/>
                <a:cs typeface="Segoe UI" panose="020B0502040204020203" pitchFamily="34" charset="0"/>
              </a:rPr>
              <a:t>Overview of the Day</a:t>
            </a:r>
          </a:p>
        </p:txBody>
      </p:sp>
      <p:sp>
        <p:nvSpPr>
          <p:cNvPr id="3" name="Text Placeholder 2">
            <a:extLst>
              <a:ext uri="{FF2B5EF4-FFF2-40B4-BE49-F238E27FC236}">
                <a16:creationId xmlns:a16="http://schemas.microsoft.com/office/drawing/2014/main" id="{B402E27D-2CD6-4A61-A837-423ED0D97917}"/>
              </a:ext>
            </a:extLst>
          </p:cNvPr>
          <p:cNvSpPr>
            <a:spLocks noGrp="1"/>
          </p:cNvSpPr>
          <p:nvPr>
            <p:ph type="body" sz="quarter" idx="10"/>
          </p:nvPr>
        </p:nvSpPr>
        <p:spPr>
          <a:xfrm>
            <a:off x="311282" y="1553114"/>
            <a:ext cx="8604117" cy="5339454"/>
          </a:xfrm>
        </p:spPr>
        <p:txBody>
          <a:bodyPr>
            <a:normAutofit fontScale="47500" lnSpcReduction="20000"/>
          </a:bodyPr>
          <a:lstStyle/>
          <a:p>
            <a:pPr marL="0" indent="0">
              <a:lnSpc>
                <a:spcPct val="120000"/>
              </a:lnSpc>
              <a:spcBef>
                <a:spcPts val="0"/>
              </a:spcBef>
              <a:buNone/>
            </a:pPr>
            <a:r>
              <a:rPr lang="en-US" sz="7200" i="1" dirty="0">
                <a:latin typeface="Segoe UI" panose="020B0502040204020203" pitchFamily="34" charset="0"/>
                <a:ea typeface="Segoe UI Black" panose="020B0A02040204020203" pitchFamily="34" charset="0"/>
                <a:cs typeface="Segoe UI" panose="020B0502040204020203" pitchFamily="34" charset="0"/>
              </a:rPr>
              <a:t>On October 30</a:t>
            </a:r>
            <a:r>
              <a:rPr lang="en-US" sz="7200" i="1" baseline="30000" dirty="0">
                <a:latin typeface="Segoe UI" panose="020B0502040204020203" pitchFamily="34" charset="0"/>
                <a:ea typeface="Segoe UI Black" panose="020B0A02040204020203" pitchFamily="34" charset="0"/>
                <a:cs typeface="Segoe UI" panose="020B0502040204020203" pitchFamily="34" charset="0"/>
              </a:rPr>
              <a:t>th</a:t>
            </a:r>
            <a:r>
              <a:rPr lang="en-US" sz="7200" i="1" dirty="0">
                <a:latin typeface="Segoe UI" panose="020B0502040204020203" pitchFamily="34" charset="0"/>
                <a:ea typeface="Segoe UI Black" panose="020B0A02040204020203" pitchFamily="34" charset="0"/>
                <a:cs typeface="Segoe UI" panose="020B0502040204020203" pitchFamily="34" charset="0"/>
              </a:rPr>
              <a:t>, 2019, The Change Foundation was invited to attend the Ontario Community Paramedicine Secretariat monthly meeting. Jodeme Goldhar, Executive Lead, Strategy and Innovation provided the key note address, facilitated a panel discussion and led a workshop all around the theme of integrated care</a:t>
            </a:r>
            <a:r>
              <a:rPr lang="en-US" sz="7200" dirty="0">
                <a:latin typeface="Segoe UI" panose="020B0502040204020203" pitchFamily="34" charset="0"/>
                <a:ea typeface="Segoe UI Black" panose="020B0A02040204020203" pitchFamily="34" charset="0"/>
                <a:cs typeface="Segoe UI" panose="020B0502040204020203" pitchFamily="34" charset="0"/>
              </a:rPr>
              <a:t>. </a:t>
            </a:r>
          </a:p>
          <a:p>
            <a:pPr>
              <a:lnSpc>
                <a:spcPct val="120000"/>
              </a:lnSpc>
              <a:spcBef>
                <a:spcPts val="0"/>
              </a:spcBef>
              <a:buFontTx/>
              <a:buChar char="-"/>
            </a:pPr>
            <a:endParaRPr lang="en-US" sz="7200" dirty="0">
              <a:latin typeface="Segoe UI" panose="020B0502040204020203" pitchFamily="34" charset="0"/>
              <a:ea typeface="Segoe UI Black" panose="020B0A02040204020203" pitchFamily="34" charset="0"/>
              <a:cs typeface="Segoe UI" panose="020B0502040204020203" pitchFamily="34" charset="0"/>
            </a:endParaRPr>
          </a:p>
        </p:txBody>
      </p:sp>
      <p:pic>
        <p:nvPicPr>
          <p:cNvPr id="5" name="Graphic 4" descr="Ambulance">
            <a:extLst>
              <a:ext uri="{FF2B5EF4-FFF2-40B4-BE49-F238E27FC236}">
                <a16:creationId xmlns:a16="http://schemas.microsoft.com/office/drawing/2014/main" id="{B8A361D9-F0ED-430C-8D05-DFDDA85BC2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282" y="-102871"/>
            <a:ext cx="1476631" cy="1476631"/>
          </a:xfrm>
          <a:prstGeom prst="rect">
            <a:avLst/>
          </a:prstGeom>
        </p:spPr>
      </p:pic>
    </p:spTree>
    <p:extLst>
      <p:ext uri="{BB962C8B-B14F-4D97-AF65-F5344CB8AC3E}">
        <p14:creationId xmlns:p14="http://schemas.microsoft.com/office/powerpoint/2010/main" val="109862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3BBEC4D-7691-4D09-8C2E-41DA35678965}"/>
              </a:ext>
            </a:extLst>
          </p:cNvPr>
          <p:cNvSpPr/>
          <p:nvPr/>
        </p:nvSpPr>
        <p:spPr>
          <a:xfrm>
            <a:off x="-2158" y="231987"/>
            <a:ext cx="3945460" cy="6394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B9FBA212-2C64-4909-8078-4A1F4A24F9B0}"/>
              </a:ext>
            </a:extLst>
          </p:cNvPr>
          <p:cNvSpPr txBox="1">
            <a:spLocks/>
          </p:cNvSpPr>
          <p:nvPr/>
        </p:nvSpPr>
        <p:spPr>
          <a:xfrm>
            <a:off x="14959" y="-24047"/>
            <a:ext cx="9129041" cy="814461"/>
          </a:xfrm>
          <a:prstGeom prst="rect">
            <a:avLst/>
          </a:prstGeom>
          <a:solidFill>
            <a:schemeClr val="bg1"/>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900" b="1" dirty="0">
                <a:solidFill>
                  <a:srgbClr val="2AA9B1"/>
                </a:solidFill>
                <a:latin typeface="Segoe UI" panose="020B0502040204020203" pitchFamily="34" charset="0"/>
                <a:cs typeface="Segoe UI" panose="020B0502040204020203" pitchFamily="34" charset="0"/>
              </a:rPr>
              <a:t>Strengths of Community Paramedicine</a:t>
            </a:r>
          </a:p>
        </p:txBody>
      </p:sp>
      <p:sp>
        <p:nvSpPr>
          <p:cNvPr id="9" name="Title 1">
            <a:extLst>
              <a:ext uri="{FF2B5EF4-FFF2-40B4-BE49-F238E27FC236}">
                <a16:creationId xmlns:a16="http://schemas.microsoft.com/office/drawing/2014/main" id="{FB76B7B3-4156-4272-AE69-64CB0C841A1E}"/>
              </a:ext>
            </a:extLst>
          </p:cNvPr>
          <p:cNvSpPr txBox="1">
            <a:spLocks/>
          </p:cNvSpPr>
          <p:nvPr/>
        </p:nvSpPr>
        <p:spPr>
          <a:xfrm>
            <a:off x="90830" y="447849"/>
            <a:ext cx="9070287" cy="1332854"/>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b="1" i="1" dirty="0">
                <a:latin typeface="Segoe UI" panose="020B0502040204020203" pitchFamily="34" charset="0"/>
                <a:cs typeface="Segoe UI" panose="020B0502040204020203" pitchFamily="34" charset="0"/>
              </a:rPr>
              <a:t>These are some of the key strengths of community paramedicine that were identified during the workshop.</a:t>
            </a:r>
          </a:p>
          <a:p>
            <a:pPr algn="ctr"/>
            <a:endParaRPr lang="en-US" sz="2000" b="1" i="1" dirty="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34623A6-90A8-4918-A0E2-349E82D2824C}"/>
              </a:ext>
            </a:extLst>
          </p:cNvPr>
          <p:cNvGrpSpPr/>
          <p:nvPr/>
        </p:nvGrpSpPr>
        <p:grpSpPr>
          <a:xfrm>
            <a:off x="1912594" y="1722362"/>
            <a:ext cx="5426757" cy="4796543"/>
            <a:chOff x="2290539" y="1710426"/>
            <a:chExt cx="4871539" cy="4796543"/>
          </a:xfrm>
        </p:grpSpPr>
        <p:sp>
          <p:nvSpPr>
            <p:cNvPr id="4" name="Oval 3">
              <a:extLst>
                <a:ext uri="{FF2B5EF4-FFF2-40B4-BE49-F238E27FC236}">
                  <a16:creationId xmlns:a16="http://schemas.microsoft.com/office/drawing/2014/main" id="{04341B3A-C7AA-4EA5-9BA4-F2BCEBB7721B}"/>
                </a:ext>
              </a:extLst>
            </p:cNvPr>
            <p:cNvSpPr/>
            <p:nvPr/>
          </p:nvSpPr>
          <p:spPr>
            <a:xfrm>
              <a:off x="2751885" y="1728565"/>
              <a:ext cx="1098000" cy="1098000"/>
            </a:xfrm>
            <a:prstGeom prst="ellipse">
              <a:avLst/>
            </a:prstGeom>
          </p:spPr>
          <p:style>
            <a:lnRef idx="0">
              <a:schemeClr val="accent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0" name="Rectangle 9" descr="Clipboard">
              <a:extLst>
                <a:ext uri="{FF2B5EF4-FFF2-40B4-BE49-F238E27FC236}">
                  <a16:creationId xmlns:a16="http://schemas.microsoft.com/office/drawing/2014/main" id="{42A93589-DFB2-40B0-9891-43184FECFFA3}"/>
                </a:ext>
              </a:extLst>
            </p:cNvPr>
            <p:cNvSpPr/>
            <p:nvPr/>
          </p:nvSpPr>
          <p:spPr>
            <a:xfrm>
              <a:off x="2951562" y="1944426"/>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C516B675-FBBE-4DD0-8739-74ACEBD2AFA6}"/>
                </a:ext>
              </a:extLst>
            </p:cNvPr>
            <p:cNvSpPr/>
            <p:nvPr/>
          </p:nvSpPr>
          <p:spPr>
            <a:xfrm>
              <a:off x="2366562" y="3150427"/>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t>Assessment</a:t>
              </a:r>
            </a:p>
          </p:txBody>
        </p:sp>
        <p:sp>
          <p:nvSpPr>
            <p:cNvPr id="13" name="Oval 12">
              <a:extLst>
                <a:ext uri="{FF2B5EF4-FFF2-40B4-BE49-F238E27FC236}">
                  <a16:creationId xmlns:a16="http://schemas.microsoft.com/office/drawing/2014/main" id="{3F5C7927-0126-4FCC-B893-12ACC12C59C2}"/>
                </a:ext>
              </a:extLst>
            </p:cNvPr>
            <p:cNvSpPr/>
            <p:nvPr/>
          </p:nvSpPr>
          <p:spPr>
            <a:xfrm>
              <a:off x="5243232" y="1710426"/>
              <a:ext cx="1098000" cy="1098000"/>
            </a:xfrm>
            <a:prstGeom prst="ellipse">
              <a:avLst/>
            </a:prstGeom>
          </p:spPr>
          <p:style>
            <a:lnRef idx="0">
              <a:schemeClr val="accent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Rectangle 13" descr="Chat bubble">
              <a:extLst>
                <a:ext uri="{FF2B5EF4-FFF2-40B4-BE49-F238E27FC236}">
                  <a16:creationId xmlns:a16="http://schemas.microsoft.com/office/drawing/2014/main" id="{D9DD50F8-9CE6-4A61-A54C-B654D25FFBC2}"/>
                </a:ext>
              </a:extLst>
            </p:cNvPr>
            <p:cNvSpPr/>
            <p:nvPr/>
          </p:nvSpPr>
          <p:spPr>
            <a:xfrm>
              <a:off x="5477232" y="1944426"/>
              <a:ext cx="630000" cy="63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2506233C-2DCA-4FB6-B164-4BC5986E39A6}"/>
                </a:ext>
              </a:extLst>
            </p:cNvPr>
            <p:cNvSpPr/>
            <p:nvPr/>
          </p:nvSpPr>
          <p:spPr>
            <a:xfrm>
              <a:off x="4481562" y="3150427"/>
              <a:ext cx="2621340" cy="720000"/>
            </a:xfrm>
            <a:custGeom>
              <a:avLst/>
              <a:gdLst>
                <a:gd name="connsiteX0" fmla="*/ 0 w 2621340"/>
                <a:gd name="connsiteY0" fmla="*/ 0 h 720000"/>
                <a:gd name="connsiteX1" fmla="*/ 2621340 w 2621340"/>
                <a:gd name="connsiteY1" fmla="*/ 0 h 720000"/>
                <a:gd name="connsiteX2" fmla="*/ 2621340 w 2621340"/>
                <a:gd name="connsiteY2" fmla="*/ 720000 h 720000"/>
                <a:gd name="connsiteX3" fmla="*/ 0 w 2621340"/>
                <a:gd name="connsiteY3" fmla="*/ 720000 h 720000"/>
                <a:gd name="connsiteX4" fmla="*/ 0 w 262134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340" h="720000">
                  <a:moveTo>
                    <a:pt x="0" y="0"/>
                  </a:moveTo>
                  <a:lnTo>
                    <a:pt x="2621340" y="0"/>
                  </a:lnTo>
                  <a:lnTo>
                    <a:pt x="262134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t>Communication</a:t>
              </a:r>
            </a:p>
          </p:txBody>
        </p:sp>
        <p:sp>
          <p:nvSpPr>
            <p:cNvPr id="16" name="Oval 15">
              <a:extLst>
                <a:ext uri="{FF2B5EF4-FFF2-40B4-BE49-F238E27FC236}">
                  <a16:creationId xmlns:a16="http://schemas.microsoft.com/office/drawing/2014/main" id="{09FAE914-3D4D-46A7-AC49-F445C310AFA5}"/>
                </a:ext>
              </a:extLst>
            </p:cNvPr>
            <p:cNvSpPr/>
            <p:nvPr/>
          </p:nvSpPr>
          <p:spPr>
            <a:xfrm>
              <a:off x="2698068" y="4335919"/>
              <a:ext cx="1098000" cy="1098000"/>
            </a:xfrm>
            <a:prstGeom prst="ellipse">
              <a:avLst/>
            </a:prstGeom>
          </p:spPr>
          <p:style>
            <a:lnRef idx="0">
              <a:schemeClr val="accent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7" name="Rectangle 16" descr="Transfer">
              <a:extLst>
                <a:ext uri="{FF2B5EF4-FFF2-40B4-BE49-F238E27FC236}">
                  <a16:creationId xmlns:a16="http://schemas.microsoft.com/office/drawing/2014/main" id="{B61357E3-529A-4366-9696-15115A4C6A1E}"/>
                </a:ext>
              </a:extLst>
            </p:cNvPr>
            <p:cNvSpPr/>
            <p:nvPr/>
          </p:nvSpPr>
          <p:spPr>
            <a:xfrm>
              <a:off x="2956833" y="4554427"/>
              <a:ext cx="630000" cy="63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DF64EC50-BE48-4D8F-A1A9-CC7583AA89EF}"/>
                </a:ext>
              </a:extLst>
            </p:cNvPr>
            <p:cNvSpPr/>
            <p:nvPr/>
          </p:nvSpPr>
          <p:spPr>
            <a:xfrm>
              <a:off x="2290539" y="5786969"/>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t>Flexibility</a:t>
              </a:r>
            </a:p>
          </p:txBody>
        </p:sp>
        <p:sp>
          <p:nvSpPr>
            <p:cNvPr id="19" name="Oval 18">
              <a:extLst>
                <a:ext uri="{FF2B5EF4-FFF2-40B4-BE49-F238E27FC236}">
                  <a16:creationId xmlns:a16="http://schemas.microsoft.com/office/drawing/2014/main" id="{DFD9FAEA-485B-4D36-9162-A2F0CC861048}"/>
                </a:ext>
              </a:extLst>
            </p:cNvPr>
            <p:cNvSpPr/>
            <p:nvPr/>
          </p:nvSpPr>
          <p:spPr>
            <a:xfrm>
              <a:off x="5243232" y="4320427"/>
              <a:ext cx="1098000" cy="1098000"/>
            </a:xfrm>
            <a:prstGeom prst="ellipse">
              <a:avLst/>
            </a:prstGeom>
          </p:spPr>
          <p:style>
            <a:lnRef idx="0">
              <a:schemeClr val="accent2">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0" name="Rectangle 19" descr="Brain in head">
              <a:extLst>
                <a:ext uri="{FF2B5EF4-FFF2-40B4-BE49-F238E27FC236}">
                  <a16:creationId xmlns:a16="http://schemas.microsoft.com/office/drawing/2014/main" id="{5842487B-91FA-48E5-B931-9FA0DBB44709}"/>
                </a:ext>
              </a:extLst>
            </p:cNvPr>
            <p:cNvSpPr/>
            <p:nvPr/>
          </p:nvSpPr>
          <p:spPr>
            <a:xfrm>
              <a:off x="5477232" y="4554427"/>
              <a:ext cx="630000" cy="630000"/>
            </a:xfrm>
            <a:prstGeom prst="rect">
              <a:avLst/>
            </a:prstGeom>
            <a:blipFill>
              <a:blip r:embed="rId9">
                <a:extLs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EC933C01-D25F-450D-ACCB-244C5AAF7DF5}"/>
                </a:ext>
              </a:extLst>
            </p:cNvPr>
            <p:cNvSpPr/>
            <p:nvPr/>
          </p:nvSpPr>
          <p:spPr>
            <a:xfrm>
              <a:off x="4837427" y="5712309"/>
              <a:ext cx="2324651"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t>knowledge &amp; skills</a:t>
              </a:r>
            </a:p>
          </p:txBody>
        </p:sp>
      </p:grpSp>
    </p:spTree>
    <p:extLst>
      <p:ext uri="{BB962C8B-B14F-4D97-AF65-F5344CB8AC3E}">
        <p14:creationId xmlns:p14="http://schemas.microsoft.com/office/powerpoint/2010/main" val="218884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57C7B4E-3696-4F85-B960-45A6D5F7242B}"/>
              </a:ext>
            </a:extLst>
          </p:cNvPr>
          <p:cNvGrpSpPr/>
          <p:nvPr/>
        </p:nvGrpSpPr>
        <p:grpSpPr>
          <a:xfrm>
            <a:off x="430316" y="1569427"/>
            <a:ext cx="8293480" cy="5065542"/>
            <a:chOff x="430316" y="1313933"/>
            <a:chExt cx="8293480" cy="5065542"/>
          </a:xfrm>
        </p:grpSpPr>
        <p:grpSp>
          <p:nvGrpSpPr>
            <p:cNvPr id="5" name="Group 4">
              <a:extLst>
                <a:ext uri="{FF2B5EF4-FFF2-40B4-BE49-F238E27FC236}">
                  <a16:creationId xmlns:a16="http://schemas.microsoft.com/office/drawing/2014/main" id="{E4F2C999-E7C4-4042-AD8F-509468AD4C6D}"/>
                </a:ext>
              </a:extLst>
            </p:cNvPr>
            <p:cNvGrpSpPr/>
            <p:nvPr/>
          </p:nvGrpSpPr>
          <p:grpSpPr>
            <a:xfrm>
              <a:off x="1968479" y="1313933"/>
              <a:ext cx="5207042" cy="5065542"/>
              <a:chOff x="2633878" y="1397000"/>
              <a:chExt cx="3876243" cy="4063999"/>
            </a:xfrm>
            <a:solidFill>
              <a:srgbClr val="92D3DC"/>
            </a:solidFill>
          </p:grpSpPr>
          <p:sp>
            <p:nvSpPr>
              <p:cNvPr id="8" name="Freeform: Shape 7">
                <a:extLst>
                  <a:ext uri="{FF2B5EF4-FFF2-40B4-BE49-F238E27FC236}">
                    <a16:creationId xmlns:a16="http://schemas.microsoft.com/office/drawing/2014/main" id="{8A568EA3-C5A6-4EC5-93D3-AE4F4E3C29A2}"/>
                  </a:ext>
                </a:extLst>
              </p:cNvPr>
              <p:cNvSpPr/>
              <p:nvPr/>
            </p:nvSpPr>
            <p:spPr>
              <a:xfrm>
                <a:off x="3892106" y="1397000"/>
                <a:ext cx="1365600" cy="1181404"/>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009" tIns="208484" rIns="239009" bIns="208484"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tx1"/>
                    </a:solidFill>
                  </a:rPr>
                  <a:t>Consistent measurement of outcomes</a:t>
                </a:r>
              </a:p>
            </p:txBody>
          </p:sp>
          <p:sp>
            <p:nvSpPr>
              <p:cNvPr id="10" name="Freeform: Shape 9">
                <a:extLst>
                  <a:ext uri="{FF2B5EF4-FFF2-40B4-BE49-F238E27FC236}">
                    <a16:creationId xmlns:a16="http://schemas.microsoft.com/office/drawing/2014/main" id="{6C15EFA5-65D4-43F1-A557-96A84BB1C3FA}"/>
                  </a:ext>
                </a:extLst>
              </p:cNvPr>
              <p:cNvSpPr/>
              <p:nvPr/>
            </p:nvSpPr>
            <p:spPr>
              <a:xfrm>
                <a:off x="5144521" y="2123643"/>
                <a:ext cx="1365600" cy="1181404"/>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009" tIns="208484" rIns="239009" bIns="208484"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tx1"/>
                    </a:solidFill>
                  </a:rPr>
                  <a:t>Enhancing digital health (EMR access, virtual care)</a:t>
                </a:r>
              </a:p>
            </p:txBody>
          </p:sp>
          <p:sp>
            <p:nvSpPr>
              <p:cNvPr id="12" name="Freeform: Shape 11">
                <a:extLst>
                  <a:ext uri="{FF2B5EF4-FFF2-40B4-BE49-F238E27FC236}">
                    <a16:creationId xmlns:a16="http://schemas.microsoft.com/office/drawing/2014/main" id="{9E276C25-0A94-4D9B-AAAD-0FFC9483DB5C}"/>
                  </a:ext>
                </a:extLst>
              </p:cNvPr>
              <p:cNvSpPr/>
              <p:nvPr/>
            </p:nvSpPr>
            <p:spPr>
              <a:xfrm>
                <a:off x="5144521" y="3552139"/>
                <a:ext cx="1365600" cy="1181404"/>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009" tIns="208484" rIns="239009" bIns="208484"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tx1"/>
                    </a:solidFill>
                  </a:rPr>
                  <a:t>Sharing/ spread of ideas</a:t>
                </a:r>
              </a:p>
            </p:txBody>
          </p:sp>
          <p:sp>
            <p:nvSpPr>
              <p:cNvPr id="14" name="Freeform: Shape 13">
                <a:extLst>
                  <a:ext uri="{FF2B5EF4-FFF2-40B4-BE49-F238E27FC236}">
                    <a16:creationId xmlns:a16="http://schemas.microsoft.com/office/drawing/2014/main" id="{02F62381-525D-4BD1-8E75-E202EEB89E16}"/>
                  </a:ext>
                </a:extLst>
              </p:cNvPr>
              <p:cNvSpPr/>
              <p:nvPr/>
            </p:nvSpPr>
            <p:spPr>
              <a:xfrm>
                <a:off x="3892106" y="4279595"/>
                <a:ext cx="1365600" cy="1181404"/>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009" tIns="208484" rIns="239009" bIns="208484"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tx1"/>
                    </a:solidFill>
                  </a:rPr>
                  <a:t>Prevention and community care</a:t>
                </a:r>
              </a:p>
            </p:txBody>
          </p:sp>
          <p:sp>
            <p:nvSpPr>
              <p:cNvPr id="16" name="Freeform: Shape 15">
                <a:extLst>
                  <a:ext uri="{FF2B5EF4-FFF2-40B4-BE49-F238E27FC236}">
                    <a16:creationId xmlns:a16="http://schemas.microsoft.com/office/drawing/2014/main" id="{1E05D618-92FE-49AD-A7C2-DCF29697A950}"/>
                  </a:ext>
                </a:extLst>
              </p:cNvPr>
              <p:cNvSpPr/>
              <p:nvPr/>
            </p:nvSpPr>
            <p:spPr>
              <a:xfrm>
                <a:off x="2633878" y="3552952"/>
                <a:ext cx="1365600" cy="1181404"/>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009" tIns="208484" rIns="239009" bIns="208484"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tx1"/>
                    </a:solidFill>
                  </a:rPr>
                  <a:t>Continuing to strengthen communication</a:t>
                </a:r>
              </a:p>
            </p:txBody>
          </p:sp>
          <p:sp>
            <p:nvSpPr>
              <p:cNvPr id="17" name="Freeform: Shape 16">
                <a:extLst>
                  <a:ext uri="{FF2B5EF4-FFF2-40B4-BE49-F238E27FC236}">
                    <a16:creationId xmlns:a16="http://schemas.microsoft.com/office/drawing/2014/main" id="{DB838B2B-A581-4A7F-962A-1D1B22689950}"/>
                  </a:ext>
                </a:extLst>
              </p:cNvPr>
              <p:cNvSpPr/>
              <p:nvPr/>
            </p:nvSpPr>
            <p:spPr>
              <a:xfrm>
                <a:off x="2633878" y="2122017"/>
                <a:ext cx="1365600" cy="1181404"/>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009" tIns="208484" rIns="239009" bIns="208484"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tx1"/>
                    </a:solidFill>
                  </a:rPr>
                  <a:t>Education about the role of paramedics</a:t>
                </a:r>
              </a:p>
            </p:txBody>
          </p:sp>
        </p:grpSp>
        <p:sp>
          <p:nvSpPr>
            <p:cNvPr id="18" name="Freeform: Shape 17">
              <a:extLst>
                <a:ext uri="{FF2B5EF4-FFF2-40B4-BE49-F238E27FC236}">
                  <a16:creationId xmlns:a16="http://schemas.microsoft.com/office/drawing/2014/main" id="{46C6DE2B-6D4F-4C86-B7A8-4350A7879EE2}"/>
                </a:ext>
              </a:extLst>
            </p:cNvPr>
            <p:cNvSpPr/>
            <p:nvPr/>
          </p:nvSpPr>
          <p:spPr>
            <a:xfrm>
              <a:off x="430316" y="3099329"/>
              <a:ext cx="1837944" cy="1472184"/>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rgbClr val="92D3D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009" tIns="208484" rIns="239009" bIns="208484"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tx1"/>
                  </a:solidFill>
                </a:rPr>
                <a:t>Role definition</a:t>
              </a:r>
            </a:p>
          </p:txBody>
        </p:sp>
        <p:sp>
          <p:nvSpPr>
            <p:cNvPr id="19" name="Freeform: Shape 18">
              <a:extLst>
                <a:ext uri="{FF2B5EF4-FFF2-40B4-BE49-F238E27FC236}">
                  <a16:creationId xmlns:a16="http://schemas.microsoft.com/office/drawing/2014/main" id="{8323E297-4274-42A0-93A2-5BB4E3D10CF1}"/>
                </a:ext>
              </a:extLst>
            </p:cNvPr>
            <p:cNvSpPr/>
            <p:nvPr/>
          </p:nvSpPr>
          <p:spPr>
            <a:xfrm>
              <a:off x="6885852" y="2989704"/>
              <a:ext cx="1837944" cy="1472184"/>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rgbClr val="92D3D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009" tIns="208484" rIns="239009" bIns="208484"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tx1"/>
                  </a:solidFill>
                </a:rPr>
                <a:t>Continued innovation</a:t>
              </a:r>
            </a:p>
          </p:txBody>
        </p:sp>
      </p:grpSp>
      <p:sp>
        <p:nvSpPr>
          <p:cNvPr id="20" name="Freeform: Shape 19">
            <a:extLst>
              <a:ext uri="{FF2B5EF4-FFF2-40B4-BE49-F238E27FC236}">
                <a16:creationId xmlns:a16="http://schemas.microsoft.com/office/drawing/2014/main" id="{06084D45-E37F-4D4E-908D-F13909EEF7C3}"/>
              </a:ext>
            </a:extLst>
          </p:cNvPr>
          <p:cNvSpPr/>
          <p:nvPr/>
        </p:nvSpPr>
        <p:spPr>
          <a:xfrm>
            <a:off x="3658684" y="3245198"/>
            <a:ext cx="1834441" cy="1569891"/>
          </a:xfrm>
          <a:custGeom>
            <a:avLst/>
            <a:gdLst>
              <a:gd name="connsiteX0" fmla="*/ 0 w 1365600"/>
              <a:gd name="connsiteY0" fmla="*/ 590702 h 1181404"/>
              <a:gd name="connsiteX1" fmla="*/ 337527 w 1365600"/>
              <a:gd name="connsiteY1" fmla="*/ 0 h 1181404"/>
              <a:gd name="connsiteX2" fmla="*/ 1028073 w 1365600"/>
              <a:gd name="connsiteY2" fmla="*/ 0 h 1181404"/>
              <a:gd name="connsiteX3" fmla="*/ 1365600 w 1365600"/>
              <a:gd name="connsiteY3" fmla="*/ 590702 h 1181404"/>
              <a:gd name="connsiteX4" fmla="*/ 1028073 w 1365600"/>
              <a:gd name="connsiteY4" fmla="*/ 1181404 h 1181404"/>
              <a:gd name="connsiteX5" fmla="*/ 337527 w 1365600"/>
              <a:gd name="connsiteY5" fmla="*/ 1181404 h 1181404"/>
              <a:gd name="connsiteX6" fmla="*/ 0 w 1365600"/>
              <a:gd name="connsiteY6" fmla="*/ 590702 h 118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600" h="1181404">
                <a:moveTo>
                  <a:pt x="0" y="590702"/>
                </a:moveTo>
                <a:lnTo>
                  <a:pt x="337527" y="0"/>
                </a:lnTo>
                <a:lnTo>
                  <a:pt x="1028073" y="0"/>
                </a:lnTo>
                <a:lnTo>
                  <a:pt x="1365600" y="590702"/>
                </a:lnTo>
                <a:lnTo>
                  <a:pt x="1028073" y="1181404"/>
                </a:lnTo>
                <a:lnTo>
                  <a:pt x="337527" y="1181404"/>
                </a:lnTo>
                <a:lnTo>
                  <a:pt x="0" y="590702"/>
                </a:lnTo>
                <a:close/>
              </a:path>
            </a:pathLst>
          </a:custGeom>
          <a:solidFill>
            <a:srgbClr val="92D3D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9009" tIns="208484" rIns="239009" bIns="208484" numCol="1" spcCol="1270" anchor="ctr" anchorCtr="0">
            <a:noAutofit/>
          </a:bodyPr>
          <a:lstStyle/>
          <a:p>
            <a:pPr marL="0" lvl="0" indent="0" algn="ctr" defTabSz="444500">
              <a:lnSpc>
                <a:spcPct val="90000"/>
              </a:lnSpc>
              <a:spcBef>
                <a:spcPct val="0"/>
              </a:spcBef>
              <a:spcAft>
                <a:spcPct val="35000"/>
              </a:spcAft>
              <a:buNone/>
            </a:pPr>
            <a:r>
              <a:rPr lang="en-US" sz="1600" b="1" dirty="0">
                <a:solidFill>
                  <a:schemeClr val="tx1"/>
                </a:solidFill>
              </a:rPr>
              <a:t>Focus on targeted populations (i.e. palliative, mental health, etc.)</a:t>
            </a:r>
            <a:endParaRPr lang="en-US" sz="1600" b="1" kern="1200" dirty="0">
              <a:solidFill>
                <a:schemeClr val="tx1"/>
              </a:solidFill>
            </a:endParaRPr>
          </a:p>
        </p:txBody>
      </p:sp>
      <p:sp>
        <p:nvSpPr>
          <p:cNvPr id="15" name="Title 1">
            <a:extLst>
              <a:ext uri="{FF2B5EF4-FFF2-40B4-BE49-F238E27FC236}">
                <a16:creationId xmlns:a16="http://schemas.microsoft.com/office/drawing/2014/main" id="{5992BDFF-B675-4644-90F9-F2210BECE952}"/>
              </a:ext>
            </a:extLst>
          </p:cNvPr>
          <p:cNvSpPr>
            <a:spLocks noGrp="1"/>
          </p:cNvSpPr>
          <p:nvPr>
            <p:ph type="title"/>
          </p:nvPr>
        </p:nvSpPr>
        <p:spPr>
          <a:xfrm>
            <a:off x="43259" y="20642"/>
            <a:ext cx="9144001" cy="630287"/>
          </a:xfrm>
          <a:noFill/>
        </p:spPr>
        <p:txBody>
          <a:bodyPr>
            <a:noAutofit/>
          </a:bodyPr>
          <a:lstStyle/>
          <a:p>
            <a:pPr algn="ctr"/>
            <a:r>
              <a:rPr lang="en-US" sz="2900" b="1" dirty="0">
                <a:solidFill>
                  <a:srgbClr val="2AA9B1"/>
                </a:solidFill>
                <a:latin typeface="Segoe UI" panose="020B0502040204020203" pitchFamily="34" charset="0"/>
                <a:cs typeface="Segoe UI" panose="020B0502040204020203" pitchFamily="34" charset="0"/>
              </a:rPr>
              <a:t>Opportunities</a:t>
            </a:r>
            <a:endParaRPr lang="en-US" sz="3000" b="1" dirty="0">
              <a:solidFill>
                <a:srgbClr val="2AA9B1"/>
              </a:solidFill>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FF596EB9-AA8E-4A08-B684-1002C3704EAD}"/>
              </a:ext>
            </a:extLst>
          </p:cNvPr>
          <p:cNvSpPr txBox="1"/>
          <p:nvPr/>
        </p:nvSpPr>
        <p:spPr>
          <a:xfrm>
            <a:off x="43260" y="372992"/>
            <a:ext cx="9144000" cy="1014659"/>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lang="en-US" sz="2000" b="1" i="1" dirty="0">
                <a:latin typeface="Segoe UI" panose="020B0502040204020203" pitchFamily="34" charset="0"/>
                <a:cs typeface="Segoe UI" panose="020B0502040204020203" pitchFamily="34" charset="0"/>
              </a:rPr>
              <a:t>These are some of the key opportunities for the role of community paramedicine that were identified during the workshop.</a:t>
            </a:r>
            <a:endParaRPr kumimoji="0" lang="en-US" sz="2000" b="1" i="1"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3156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806C1FA-8E98-4DB0-A348-59A565F97D30}"/>
              </a:ext>
            </a:extLst>
          </p:cNvPr>
          <p:cNvGrpSpPr/>
          <p:nvPr/>
        </p:nvGrpSpPr>
        <p:grpSpPr>
          <a:xfrm>
            <a:off x="317695" y="1264049"/>
            <a:ext cx="8508610" cy="5376487"/>
            <a:chOff x="3891671" y="581228"/>
            <a:chExt cx="4889257" cy="5139723"/>
          </a:xfrm>
        </p:grpSpPr>
        <p:sp>
          <p:nvSpPr>
            <p:cNvPr id="7" name="Rectangle: Rounded Corners 6">
              <a:extLst>
                <a:ext uri="{FF2B5EF4-FFF2-40B4-BE49-F238E27FC236}">
                  <a16:creationId xmlns:a16="http://schemas.microsoft.com/office/drawing/2014/main" id="{8DF99315-D1E4-4327-B234-5A04D852C1BF}"/>
                </a:ext>
              </a:extLst>
            </p:cNvPr>
            <p:cNvSpPr/>
            <p:nvPr/>
          </p:nvSpPr>
          <p:spPr>
            <a:xfrm>
              <a:off x="3891671" y="581228"/>
              <a:ext cx="4885203" cy="1153354"/>
            </a:xfrm>
            <a:prstGeom prst="roundRect">
              <a:avLst>
                <a:gd name="adj" fmla="val 10000"/>
              </a:avLst>
            </a:prstGeom>
            <a:solidFill>
              <a:srgbClr val="009999"/>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8" name="Rectangle 7" descr="Gymnast - Rings">
              <a:extLst>
                <a:ext uri="{FF2B5EF4-FFF2-40B4-BE49-F238E27FC236}">
                  <a16:creationId xmlns:a16="http://schemas.microsoft.com/office/drawing/2014/main" id="{8D9B3C57-0E7F-4390-A6F8-A5DEEE23F691}"/>
                </a:ext>
              </a:extLst>
            </p:cNvPr>
            <p:cNvSpPr/>
            <p:nvPr/>
          </p:nvSpPr>
          <p:spPr>
            <a:xfrm>
              <a:off x="4195115" y="705985"/>
              <a:ext cx="499037" cy="73109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8052D714-3EA8-4BB3-9C44-133C75BFD519}"/>
                </a:ext>
              </a:extLst>
            </p:cNvPr>
            <p:cNvSpPr/>
            <p:nvPr/>
          </p:nvSpPr>
          <p:spPr>
            <a:xfrm>
              <a:off x="4885967" y="640489"/>
              <a:ext cx="3786207" cy="1048688"/>
            </a:xfrm>
            <a:custGeom>
              <a:avLst/>
              <a:gdLst>
                <a:gd name="connsiteX0" fmla="*/ 0 w 3786207"/>
                <a:gd name="connsiteY0" fmla="*/ 0 h 1048688"/>
                <a:gd name="connsiteX1" fmla="*/ 3786207 w 3786207"/>
                <a:gd name="connsiteY1" fmla="*/ 0 h 1048688"/>
                <a:gd name="connsiteX2" fmla="*/ 3786207 w 3786207"/>
                <a:gd name="connsiteY2" fmla="*/ 1048688 h 1048688"/>
                <a:gd name="connsiteX3" fmla="*/ 0 w 3786207"/>
                <a:gd name="connsiteY3" fmla="*/ 1048688 h 1048688"/>
                <a:gd name="connsiteX4" fmla="*/ 0 w 3786207"/>
                <a:gd name="connsiteY4" fmla="*/ 0 h 104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207" h="1048688">
                  <a:moveTo>
                    <a:pt x="0" y="0"/>
                  </a:moveTo>
                  <a:lnTo>
                    <a:pt x="3786207" y="0"/>
                  </a:lnTo>
                  <a:lnTo>
                    <a:pt x="3786207" y="1048688"/>
                  </a:lnTo>
                  <a:lnTo>
                    <a:pt x="0" y="10486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0986" tIns="110986" rIns="110986" bIns="110986" numCol="1" spcCol="1270" anchor="ctr" anchorCtr="0">
              <a:noAutofit/>
            </a:bodyPr>
            <a:lstStyle/>
            <a:p>
              <a:pPr marL="0" lvl="0" indent="0" algn="l" defTabSz="711200">
                <a:lnSpc>
                  <a:spcPct val="100000"/>
                </a:lnSpc>
                <a:spcBef>
                  <a:spcPct val="0"/>
                </a:spcBef>
                <a:spcAft>
                  <a:spcPct val="35000"/>
                </a:spcAft>
                <a:buNone/>
              </a:pPr>
              <a:r>
                <a:rPr lang="en-US" sz="2000" b="1" kern="1200" dirty="0"/>
                <a:t>Flexibility: </a:t>
              </a:r>
              <a:r>
                <a:rPr lang="en-US" sz="2000" kern="1200" dirty="0"/>
                <a:t>Continue to </a:t>
              </a:r>
              <a:r>
                <a:rPr lang="en-US" sz="2000" dirty="0"/>
                <a:t>a</a:t>
              </a:r>
              <a:r>
                <a:rPr lang="en-US" sz="2000" kern="1200" dirty="0"/>
                <a:t>dapt, change and be nimble and responsiveness to the needs in our community</a:t>
              </a:r>
            </a:p>
          </p:txBody>
        </p:sp>
        <p:sp>
          <p:nvSpPr>
            <p:cNvPr id="11" name="Rectangle: Rounded Corners 10">
              <a:extLst>
                <a:ext uri="{FF2B5EF4-FFF2-40B4-BE49-F238E27FC236}">
                  <a16:creationId xmlns:a16="http://schemas.microsoft.com/office/drawing/2014/main" id="{90339E67-900D-49BD-AFBA-3978B7D12436}"/>
                </a:ext>
              </a:extLst>
            </p:cNvPr>
            <p:cNvSpPr/>
            <p:nvPr/>
          </p:nvSpPr>
          <p:spPr>
            <a:xfrm>
              <a:off x="3895725" y="1606151"/>
              <a:ext cx="4885203" cy="1153353"/>
            </a:xfrm>
            <a:prstGeom prst="roundRect">
              <a:avLst>
                <a:gd name="adj" fmla="val 10000"/>
              </a:avLst>
            </a:prstGeom>
            <a:solidFill>
              <a:srgbClr val="92D3DC"/>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3" name="Rectangle 12" descr="Meeting">
              <a:extLst>
                <a:ext uri="{FF2B5EF4-FFF2-40B4-BE49-F238E27FC236}">
                  <a16:creationId xmlns:a16="http://schemas.microsoft.com/office/drawing/2014/main" id="{00C61B11-CCAB-4829-A87B-7DA8F50BE4C5}"/>
                </a:ext>
              </a:extLst>
            </p:cNvPr>
            <p:cNvSpPr/>
            <p:nvPr/>
          </p:nvSpPr>
          <p:spPr>
            <a:xfrm>
              <a:off x="4193414" y="1721786"/>
              <a:ext cx="505128" cy="81742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40A76BEF-385A-47D9-9206-1F092070A681}"/>
                </a:ext>
              </a:extLst>
            </p:cNvPr>
            <p:cNvSpPr/>
            <p:nvPr/>
          </p:nvSpPr>
          <p:spPr>
            <a:xfrm>
              <a:off x="4839532" y="1606152"/>
              <a:ext cx="3887185" cy="1048688"/>
            </a:xfrm>
            <a:custGeom>
              <a:avLst/>
              <a:gdLst>
                <a:gd name="connsiteX0" fmla="*/ 0 w 3887185"/>
                <a:gd name="connsiteY0" fmla="*/ 0 h 1048688"/>
                <a:gd name="connsiteX1" fmla="*/ 3887185 w 3887185"/>
                <a:gd name="connsiteY1" fmla="*/ 0 h 1048688"/>
                <a:gd name="connsiteX2" fmla="*/ 3887185 w 3887185"/>
                <a:gd name="connsiteY2" fmla="*/ 1048688 h 1048688"/>
                <a:gd name="connsiteX3" fmla="*/ 0 w 3887185"/>
                <a:gd name="connsiteY3" fmla="*/ 1048688 h 1048688"/>
                <a:gd name="connsiteX4" fmla="*/ 0 w 3887185"/>
                <a:gd name="connsiteY4" fmla="*/ 0 h 104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185" h="1048688">
                  <a:moveTo>
                    <a:pt x="0" y="0"/>
                  </a:moveTo>
                  <a:lnTo>
                    <a:pt x="3887185" y="0"/>
                  </a:lnTo>
                  <a:lnTo>
                    <a:pt x="3887185" y="1048688"/>
                  </a:lnTo>
                  <a:lnTo>
                    <a:pt x="0" y="10486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0986" tIns="110986" rIns="110986" bIns="110986" numCol="1" spcCol="1270" anchor="ctr" anchorCtr="0">
              <a:noAutofit/>
            </a:bodyPr>
            <a:lstStyle/>
            <a:p>
              <a:pPr marL="0" lvl="0" indent="0" algn="l" defTabSz="711200">
                <a:lnSpc>
                  <a:spcPct val="100000"/>
                </a:lnSpc>
                <a:spcBef>
                  <a:spcPct val="0"/>
                </a:spcBef>
                <a:spcAft>
                  <a:spcPct val="35000"/>
                </a:spcAft>
                <a:buNone/>
              </a:pPr>
              <a:r>
                <a:rPr lang="en-US" sz="2000" b="1" kern="1200" dirty="0"/>
                <a:t>Communication &amp; Collaboration: </a:t>
              </a:r>
              <a:r>
                <a:rPr lang="en-US" sz="2000" kern="1200" dirty="0"/>
                <a:t>Work closely with each other, and with our partners; listen openly and ensure we have a unified voice	</a:t>
              </a:r>
            </a:p>
          </p:txBody>
        </p:sp>
        <p:sp>
          <p:nvSpPr>
            <p:cNvPr id="15" name="Rectangle: Rounded Corners 14">
              <a:extLst>
                <a:ext uri="{FF2B5EF4-FFF2-40B4-BE49-F238E27FC236}">
                  <a16:creationId xmlns:a16="http://schemas.microsoft.com/office/drawing/2014/main" id="{A896AF38-3F01-4BD1-A9E2-B1FA58FE6908}"/>
                </a:ext>
              </a:extLst>
            </p:cNvPr>
            <p:cNvSpPr/>
            <p:nvPr/>
          </p:nvSpPr>
          <p:spPr>
            <a:xfrm>
              <a:off x="3891671" y="2654840"/>
              <a:ext cx="4885203" cy="1117256"/>
            </a:xfrm>
            <a:prstGeom prst="roundRect">
              <a:avLst>
                <a:gd name="adj" fmla="val 10000"/>
              </a:avLst>
            </a:prstGeom>
            <a:solidFill>
              <a:srgbClr val="009999"/>
            </a:solidFill>
            <a:ln>
              <a:solidFill>
                <a:srgbClr val="009999"/>
              </a:solidFill>
            </a:ln>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6" name="Rectangle 15" descr="Network">
              <a:extLst>
                <a:ext uri="{FF2B5EF4-FFF2-40B4-BE49-F238E27FC236}">
                  <a16:creationId xmlns:a16="http://schemas.microsoft.com/office/drawing/2014/main" id="{C36823AA-9FA9-4A09-9515-0D5743D92C3B}"/>
                </a:ext>
              </a:extLst>
            </p:cNvPr>
            <p:cNvSpPr/>
            <p:nvPr/>
          </p:nvSpPr>
          <p:spPr>
            <a:xfrm>
              <a:off x="4206008" y="2770116"/>
              <a:ext cx="479942" cy="73459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0DB68018-A5C7-470E-9694-FB9231F13CC6}"/>
                </a:ext>
              </a:extLst>
            </p:cNvPr>
            <p:cNvSpPr/>
            <p:nvPr/>
          </p:nvSpPr>
          <p:spPr>
            <a:xfrm>
              <a:off x="4885967" y="2654840"/>
              <a:ext cx="3786207" cy="1048688"/>
            </a:xfrm>
            <a:custGeom>
              <a:avLst/>
              <a:gdLst>
                <a:gd name="connsiteX0" fmla="*/ 0 w 3786207"/>
                <a:gd name="connsiteY0" fmla="*/ 0 h 1048688"/>
                <a:gd name="connsiteX1" fmla="*/ 3786207 w 3786207"/>
                <a:gd name="connsiteY1" fmla="*/ 0 h 1048688"/>
                <a:gd name="connsiteX2" fmla="*/ 3786207 w 3786207"/>
                <a:gd name="connsiteY2" fmla="*/ 1048688 h 1048688"/>
                <a:gd name="connsiteX3" fmla="*/ 0 w 3786207"/>
                <a:gd name="connsiteY3" fmla="*/ 1048688 h 1048688"/>
                <a:gd name="connsiteX4" fmla="*/ 0 w 3786207"/>
                <a:gd name="connsiteY4" fmla="*/ 0 h 104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207" h="1048688">
                  <a:moveTo>
                    <a:pt x="0" y="0"/>
                  </a:moveTo>
                  <a:lnTo>
                    <a:pt x="3786207" y="0"/>
                  </a:lnTo>
                  <a:lnTo>
                    <a:pt x="3786207" y="1048688"/>
                  </a:lnTo>
                  <a:lnTo>
                    <a:pt x="0" y="10486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0986" tIns="110986" rIns="110986" bIns="110986" numCol="1" spcCol="1270" anchor="ctr" anchorCtr="0">
              <a:noAutofit/>
            </a:bodyPr>
            <a:lstStyle/>
            <a:p>
              <a:pPr marL="0" lvl="0" indent="0" algn="l" defTabSz="711200">
                <a:lnSpc>
                  <a:spcPct val="100000"/>
                </a:lnSpc>
                <a:spcBef>
                  <a:spcPct val="0"/>
                </a:spcBef>
                <a:spcAft>
                  <a:spcPct val="35000"/>
                </a:spcAft>
                <a:buNone/>
              </a:pPr>
              <a:r>
                <a:rPr lang="en-US" sz="2000" b="1" kern="1200" dirty="0"/>
                <a:t>Integration: </a:t>
              </a:r>
              <a:r>
                <a:rPr lang="en-US" sz="2000" kern="1200" dirty="0"/>
                <a:t>Build and accelerate on our work together and in partnership with others (i.e. OHTs)</a:t>
              </a:r>
            </a:p>
          </p:txBody>
        </p:sp>
        <p:sp>
          <p:nvSpPr>
            <p:cNvPr id="18" name="Rectangle: Rounded Corners 17">
              <a:extLst>
                <a:ext uri="{FF2B5EF4-FFF2-40B4-BE49-F238E27FC236}">
                  <a16:creationId xmlns:a16="http://schemas.microsoft.com/office/drawing/2014/main" id="{5DBAA1A3-349A-4A61-BE1F-E8E6B1B38669}"/>
                </a:ext>
              </a:extLst>
            </p:cNvPr>
            <p:cNvSpPr/>
            <p:nvPr/>
          </p:nvSpPr>
          <p:spPr>
            <a:xfrm>
              <a:off x="3895725" y="3703528"/>
              <a:ext cx="4885203" cy="1048687"/>
            </a:xfrm>
            <a:prstGeom prst="roundRect">
              <a:avLst>
                <a:gd name="adj" fmla="val 10000"/>
              </a:avLst>
            </a:prstGeom>
            <a:solidFill>
              <a:srgbClr val="92D3DC"/>
            </a:solidFill>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0" name="Freeform: Shape 19">
              <a:extLst>
                <a:ext uri="{FF2B5EF4-FFF2-40B4-BE49-F238E27FC236}">
                  <a16:creationId xmlns:a16="http://schemas.microsoft.com/office/drawing/2014/main" id="{D8FAD8D6-3A72-4605-9FFA-DFD25F8CD17B}"/>
                </a:ext>
              </a:extLst>
            </p:cNvPr>
            <p:cNvSpPr/>
            <p:nvPr/>
          </p:nvSpPr>
          <p:spPr>
            <a:xfrm>
              <a:off x="4890021" y="3672810"/>
              <a:ext cx="3786207" cy="1048688"/>
            </a:xfrm>
            <a:custGeom>
              <a:avLst/>
              <a:gdLst>
                <a:gd name="connsiteX0" fmla="*/ 0 w 3786207"/>
                <a:gd name="connsiteY0" fmla="*/ 0 h 1048688"/>
                <a:gd name="connsiteX1" fmla="*/ 3786207 w 3786207"/>
                <a:gd name="connsiteY1" fmla="*/ 0 h 1048688"/>
                <a:gd name="connsiteX2" fmla="*/ 3786207 w 3786207"/>
                <a:gd name="connsiteY2" fmla="*/ 1048688 h 1048688"/>
                <a:gd name="connsiteX3" fmla="*/ 0 w 3786207"/>
                <a:gd name="connsiteY3" fmla="*/ 1048688 h 1048688"/>
                <a:gd name="connsiteX4" fmla="*/ 0 w 3786207"/>
                <a:gd name="connsiteY4" fmla="*/ 0 h 104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207" h="1048688">
                  <a:moveTo>
                    <a:pt x="0" y="0"/>
                  </a:moveTo>
                  <a:lnTo>
                    <a:pt x="3786207" y="0"/>
                  </a:lnTo>
                  <a:lnTo>
                    <a:pt x="3786207" y="1048688"/>
                  </a:lnTo>
                  <a:lnTo>
                    <a:pt x="0" y="10486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0986" tIns="110986" rIns="110986" bIns="110986" numCol="1" spcCol="1270" anchor="ctr" anchorCtr="0">
              <a:noAutofit/>
            </a:bodyPr>
            <a:lstStyle/>
            <a:p>
              <a:pPr marL="0" lvl="0" indent="0" algn="l" defTabSz="711200">
                <a:lnSpc>
                  <a:spcPct val="100000"/>
                </a:lnSpc>
                <a:spcBef>
                  <a:spcPct val="0"/>
                </a:spcBef>
                <a:spcAft>
                  <a:spcPct val="35000"/>
                </a:spcAft>
                <a:buNone/>
              </a:pPr>
              <a:r>
                <a:rPr lang="en-US" sz="2000" b="1" kern="1200" dirty="0"/>
                <a:t>Understand and support: </a:t>
              </a:r>
              <a:r>
                <a:rPr lang="en-US" sz="2000" kern="1200" dirty="0"/>
                <a:t>Seek to understand and support each other in our roles; get to know people and what each person can bring to the table</a:t>
              </a:r>
            </a:p>
          </p:txBody>
        </p:sp>
        <p:sp>
          <p:nvSpPr>
            <p:cNvPr id="21" name="Rectangle: Rounded Corners 20">
              <a:extLst>
                <a:ext uri="{FF2B5EF4-FFF2-40B4-BE49-F238E27FC236}">
                  <a16:creationId xmlns:a16="http://schemas.microsoft.com/office/drawing/2014/main" id="{9937447E-926D-4CD4-B2C9-00AF09143D6B}"/>
                </a:ext>
              </a:extLst>
            </p:cNvPr>
            <p:cNvSpPr/>
            <p:nvPr/>
          </p:nvSpPr>
          <p:spPr>
            <a:xfrm>
              <a:off x="3895725" y="4672263"/>
              <a:ext cx="4885203" cy="1023976"/>
            </a:xfrm>
            <a:prstGeom prst="roundRect">
              <a:avLst>
                <a:gd name="adj" fmla="val 10000"/>
              </a:avLst>
            </a:prstGeom>
            <a:solidFill>
              <a:srgbClr val="009999"/>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3" name="Freeform: Shape 22">
              <a:extLst>
                <a:ext uri="{FF2B5EF4-FFF2-40B4-BE49-F238E27FC236}">
                  <a16:creationId xmlns:a16="http://schemas.microsoft.com/office/drawing/2014/main" id="{EFFA6F73-D2D2-4742-B064-2DADF2BE6958}"/>
                </a:ext>
              </a:extLst>
            </p:cNvPr>
            <p:cNvSpPr/>
            <p:nvPr/>
          </p:nvSpPr>
          <p:spPr>
            <a:xfrm>
              <a:off x="4890021" y="4672263"/>
              <a:ext cx="3786207" cy="1048688"/>
            </a:xfrm>
            <a:custGeom>
              <a:avLst/>
              <a:gdLst>
                <a:gd name="connsiteX0" fmla="*/ 0 w 3786207"/>
                <a:gd name="connsiteY0" fmla="*/ 0 h 1048688"/>
                <a:gd name="connsiteX1" fmla="*/ 3786207 w 3786207"/>
                <a:gd name="connsiteY1" fmla="*/ 0 h 1048688"/>
                <a:gd name="connsiteX2" fmla="*/ 3786207 w 3786207"/>
                <a:gd name="connsiteY2" fmla="*/ 1048688 h 1048688"/>
                <a:gd name="connsiteX3" fmla="*/ 0 w 3786207"/>
                <a:gd name="connsiteY3" fmla="*/ 1048688 h 1048688"/>
                <a:gd name="connsiteX4" fmla="*/ 0 w 3786207"/>
                <a:gd name="connsiteY4" fmla="*/ 0 h 104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207" h="1048688">
                  <a:moveTo>
                    <a:pt x="0" y="0"/>
                  </a:moveTo>
                  <a:lnTo>
                    <a:pt x="3786207" y="0"/>
                  </a:lnTo>
                  <a:lnTo>
                    <a:pt x="3786207" y="1048688"/>
                  </a:lnTo>
                  <a:lnTo>
                    <a:pt x="0" y="10486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0986" tIns="110986" rIns="110986" bIns="110986" numCol="1" spcCol="1270" anchor="ctr" anchorCtr="0">
              <a:noAutofit/>
            </a:bodyPr>
            <a:lstStyle/>
            <a:p>
              <a:pPr marL="0" lvl="0" indent="0" algn="l" defTabSz="711200">
                <a:lnSpc>
                  <a:spcPct val="100000"/>
                </a:lnSpc>
                <a:spcBef>
                  <a:spcPct val="0"/>
                </a:spcBef>
                <a:spcAft>
                  <a:spcPct val="35000"/>
                </a:spcAft>
                <a:buNone/>
              </a:pPr>
              <a:r>
                <a:rPr lang="en-US" sz="2000" b="1" kern="1200" dirty="0"/>
                <a:t>Listen to patients / caregivers: </a:t>
              </a:r>
              <a:r>
                <a:rPr lang="en-US" sz="2000" kern="1200" dirty="0"/>
                <a:t>Listen to patients/ caregivers/ family stories, in their setting, in their world to understand their perspectives. </a:t>
              </a:r>
            </a:p>
          </p:txBody>
        </p:sp>
      </p:grpSp>
      <p:pic>
        <p:nvPicPr>
          <p:cNvPr id="4" name="Graphic 3" descr="Group of people">
            <a:extLst>
              <a:ext uri="{FF2B5EF4-FFF2-40B4-BE49-F238E27FC236}">
                <a16:creationId xmlns:a16="http://schemas.microsoft.com/office/drawing/2014/main" id="{ED812990-FF79-47EB-87D1-62008F7711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7707" y="4535251"/>
            <a:ext cx="829312" cy="829312"/>
          </a:xfrm>
          <a:prstGeom prst="rect">
            <a:avLst/>
          </a:prstGeom>
        </p:spPr>
      </p:pic>
      <p:pic>
        <p:nvPicPr>
          <p:cNvPr id="12" name="Graphic 11" descr="Ear">
            <a:extLst>
              <a:ext uri="{FF2B5EF4-FFF2-40B4-BE49-F238E27FC236}">
                <a16:creationId xmlns:a16="http://schemas.microsoft.com/office/drawing/2014/main" id="{82167376-66DC-412C-81F3-D87B706192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5624" y="5579126"/>
            <a:ext cx="906267" cy="906267"/>
          </a:xfrm>
          <a:prstGeom prst="rect">
            <a:avLst/>
          </a:prstGeom>
        </p:spPr>
      </p:pic>
      <p:sp>
        <p:nvSpPr>
          <p:cNvPr id="19" name="Title 1">
            <a:extLst>
              <a:ext uri="{FF2B5EF4-FFF2-40B4-BE49-F238E27FC236}">
                <a16:creationId xmlns:a16="http://schemas.microsoft.com/office/drawing/2014/main" id="{D7EAC393-95D1-42AE-A1F2-3B43E50CD99F}"/>
              </a:ext>
            </a:extLst>
          </p:cNvPr>
          <p:cNvSpPr txBox="1">
            <a:spLocks/>
          </p:cNvSpPr>
          <p:nvPr/>
        </p:nvSpPr>
        <p:spPr>
          <a:xfrm>
            <a:off x="43259" y="20642"/>
            <a:ext cx="9144001" cy="630287"/>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900" b="1" dirty="0">
                <a:solidFill>
                  <a:srgbClr val="2AA9B1"/>
                </a:solidFill>
                <a:latin typeface="Segoe UI" panose="020B0502040204020203" pitchFamily="34" charset="0"/>
                <a:cs typeface="Segoe UI" panose="020B0502040204020203" pitchFamily="34" charset="0"/>
              </a:rPr>
              <a:t>Principles for Working Together</a:t>
            </a:r>
            <a:endParaRPr lang="en-US" sz="3000" b="1" dirty="0">
              <a:solidFill>
                <a:srgbClr val="2AA9B1"/>
              </a:solidFill>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20DB5436-C03F-4FB7-AFDF-44A94F003B10}"/>
              </a:ext>
            </a:extLst>
          </p:cNvPr>
          <p:cNvSpPr txBox="1"/>
          <p:nvPr/>
        </p:nvSpPr>
        <p:spPr>
          <a:xfrm>
            <a:off x="43260" y="372992"/>
            <a:ext cx="9144000" cy="1014659"/>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lang="en-US" sz="2000" b="1" i="1" dirty="0">
                <a:latin typeface="Segoe UI" panose="020B0502040204020203" pitchFamily="34" charset="0"/>
                <a:cs typeface="Segoe UI" panose="020B0502040204020203" pitchFamily="34" charset="0"/>
              </a:rPr>
              <a:t>These are some of the principles that participants identified for working together and across the system to achieve integration.</a:t>
            </a:r>
            <a:endParaRPr kumimoji="0" lang="en-US" sz="2000" b="1" i="1"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2325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B90E728-7388-49F4-9B1C-5B3224EF7335}"/>
              </a:ext>
            </a:extLst>
          </p:cNvPr>
          <p:cNvPicPr>
            <a:picLocks noChangeAspect="1"/>
          </p:cNvPicPr>
          <p:nvPr/>
        </p:nvPicPr>
        <p:blipFill rotWithShape="1">
          <a:blip r:embed="rId2">
            <a:extLst/>
          </a:blip>
          <a:srcRect r="11666" b="-1"/>
          <a:stretch/>
        </p:blipFill>
        <p:spPr>
          <a:xfrm>
            <a:off x="20" y="10"/>
            <a:ext cx="9143980" cy="6857990"/>
          </a:xfrm>
          <a:prstGeom prst="rect">
            <a:avLst/>
          </a:prstGeom>
        </p:spPr>
      </p:pic>
      <p:sp>
        <p:nvSpPr>
          <p:cNvPr id="3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dirty="0"/>
          </a:p>
        </p:txBody>
      </p:sp>
      <p:sp>
        <p:nvSpPr>
          <p:cNvPr id="6" name="TextBox 5">
            <a:extLst>
              <a:ext uri="{FF2B5EF4-FFF2-40B4-BE49-F238E27FC236}">
                <a16:creationId xmlns:a16="http://schemas.microsoft.com/office/drawing/2014/main" id="{68A88DC1-CEF8-4C2B-8194-06E6F95D0574}"/>
              </a:ext>
            </a:extLst>
          </p:cNvPr>
          <p:cNvSpPr txBox="1"/>
          <p:nvPr/>
        </p:nvSpPr>
        <p:spPr>
          <a:xfrm>
            <a:off x="5306708" y="3734093"/>
            <a:ext cx="3709553" cy="137554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kern="1200" dirty="0">
                <a:solidFill>
                  <a:schemeClr val="tx1"/>
                </a:solidFill>
                <a:latin typeface="Segoe UI" panose="020B0502040204020203" pitchFamily="34" charset="0"/>
                <a:ea typeface="+mj-ea"/>
                <a:cs typeface="Segoe UI" panose="020B0502040204020203" pitchFamily="34" charset="0"/>
              </a:rPr>
              <a:t>MOVING FORWARD</a:t>
            </a:r>
          </a:p>
        </p:txBody>
      </p:sp>
      <p:cxnSp>
        <p:nvCxnSpPr>
          <p:cNvPr id="29" name="Straight Connector 2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4BB6367-FC0A-43C5-9B96-571D0C3B42CF}"/>
              </a:ext>
            </a:extLst>
          </p:cNvPr>
          <p:cNvSpPr/>
          <p:nvPr/>
        </p:nvSpPr>
        <p:spPr>
          <a:xfrm>
            <a:off x="5029200" y="5045098"/>
            <a:ext cx="4114800" cy="667875"/>
          </a:xfrm>
          <a:prstGeom prst="rect">
            <a:avLst/>
          </a:prstGeom>
        </p:spPr>
        <p:txBody>
          <a:bodyPr wrap="square">
            <a:spAutoFit/>
          </a:bodyPr>
          <a:lstStyle/>
          <a:p>
            <a:pPr algn="ctr">
              <a:lnSpc>
                <a:spcPct val="90000"/>
              </a:lnSpc>
              <a:spcBef>
                <a:spcPct val="0"/>
              </a:spcBef>
              <a:spcAft>
                <a:spcPts val="600"/>
              </a:spcAft>
            </a:pPr>
            <a:endParaRPr lang="en-US" dirty="0"/>
          </a:p>
          <a:p>
            <a:pPr algn="ctr">
              <a:lnSpc>
                <a:spcPct val="90000"/>
              </a:lnSpc>
              <a:spcBef>
                <a:spcPct val="0"/>
              </a:spcBef>
              <a:spcAft>
                <a:spcPts val="600"/>
              </a:spcAft>
            </a:pPr>
            <a:r>
              <a:rPr lang="en-US" dirty="0"/>
              <a:t>Next Steps</a:t>
            </a:r>
          </a:p>
        </p:txBody>
      </p:sp>
    </p:spTree>
    <p:extLst>
      <p:ext uri="{BB962C8B-B14F-4D97-AF65-F5344CB8AC3E}">
        <p14:creationId xmlns:p14="http://schemas.microsoft.com/office/powerpoint/2010/main" val="225413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AE63F4-45A9-4A9B-8943-579E442F7696}"/>
              </a:ext>
            </a:extLst>
          </p:cNvPr>
          <p:cNvSpPr/>
          <p:nvPr/>
        </p:nvSpPr>
        <p:spPr>
          <a:xfrm>
            <a:off x="802676" y="1486524"/>
            <a:ext cx="4988864" cy="5016758"/>
          </a:xfrm>
          <a:prstGeom prst="rect">
            <a:avLst/>
          </a:prstGeom>
        </p:spPr>
        <p:txBody>
          <a:bodyPr wrap="square">
            <a:spAutoFit/>
          </a:bodyPr>
          <a:lstStyle/>
          <a:p>
            <a:pPr marL="342900" indent="-342900">
              <a:buClr>
                <a:srgbClr val="009999"/>
              </a:buClr>
              <a:buFont typeface="Arial" panose="020B0604020202020204" pitchFamily="34" charset="0"/>
              <a:buChar char="•"/>
            </a:pPr>
            <a:r>
              <a:rPr lang="en-US" sz="2200" dirty="0"/>
              <a:t>Continue to support Community Paramedics and help maximize collective efforts in order to </a:t>
            </a:r>
            <a:r>
              <a:rPr lang="en-US" sz="2200"/>
              <a:t>build system-wide improvements</a:t>
            </a:r>
            <a:endParaRPr lang="en-US" sz="2200" dirty="0"/>
          </a:p>
          <a:p>
            <a:pPr marL="342900" indent="-342900">
              <a:buClr>
                <a:srgbClr val="009999"/>
              </a:buClr>
              <a:buFont typeface="Arial" panose="020B0604020202020204" pitchFamily="34" charset="0"/>
              <a:buChar char="•"/>
            </a:pPr>
            <a:r>
              <a:rPr lang="en-US" sz="2200" dirty="0"/>
              <a:t>Work with health and social system partners to help advance the integrated approach to care being built through the OHTs and maximize collective efforts of community paramedicine. </a:t>
            </a:r>
          </a:p>
          <a:p>
            <a:pPr marL="800100" lvl="1" indent="-342900">
              <a:buClr>
                <a:srgbClr val="009999"/>
              </a:buClr>
              <a:buFont typeface="Arial" panose="020B0604020202020204" pitchFamily="34" charset="0"/>
              <a:buChar char="•"/>
            </a:pPr>
            <a:r>
              <a:rPr lang="en-US" sz="2000" dirty="0"/>
              <a:t>The handout </a:t>
            </a:r>
            <a:r>
              <a:rPr lang="en-US" sz="2000" i="1" dirty="0"/>
              <a:t>“Community Paramedicine: Part of the Team” </a:t>
            </a:r>
            <a:r>
              <a:rPr lang="en-US" sz="2000" dirty="0"/>
              <a:t>prepared by the OCPS is a useful guide for continuing the conversations with Ontario Health Teams.</a:t>
            </a:r>
          </a:p>
        </p:txBody>
      </p:sp>
      <p:sp>
        <p:nvSpPr>
          <p:cNvPr id="7" name="Title 1">
            <a:extLst>
              <a:ext uri="{FF2B5EF4-FFF2-40B4-BE49-F238E27FC236}">
                <a16:creationId xmlns:a16="http://schemas.microsoft.com/office/drawing/2014/main" id="{75B5E642-7BD5-4423-A5D5-502EE743CD2A}"/>
              </a:ext>
            </a:extLst>
          </p:cNvPr>
          <p:cNvSpPr txBox="1">
            <a:spLocks/>
          </p:cNvSpPr>
          <p:nvPr/>
        </p:nvSpPr>
        <p:spPr>
          <a:xfrm>
            <a:off x="802676" y="222120"/>
            <a:ext cx="9144001" cy="1637677"/>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solidFill>
                  <a:srgbClr val="2AA9B1"/>
                </a:solidFill>
                <a:latin typeface="Segoe UI" panose="020B0502040204020203" pitchFamily="34" charset="0"/>
                <a:cs typeface="Segoe UI" panose="020B0502040204020203" pitchFamily="34" charset="0"/>
              </a:rPr>
              <a:t>What’s Next?</a:t>
            </a:r>
          </a:p>
        </p:txBody>
      </p:sp>
      <p:pic>
        <p:nvPicPr>
          <p:cNvPr id="11" name="Picture 10">
            <a:extLst>
              <a:ext uri="{FF2B5EF4-FFF2-40B4-BE49-F238E27FC236}">
                <a16:creationId xmlns:a16="http://schemas.microsoft.com/office/drawing/2014/main" id="{C3A72B44-A0F0-48D6-BAD7-9EDF992AE351}"/>
              </a:ext>
            </a:extLst>
          </p:cNvPr>
          <p:cNvPicPr>
            <a:picLocks noChangeAspect="1"/>
          </p:cNvPicPr>
          <p:nvPr/>
        </p:nvPicPr>
        <p:blipFill>
          <a:blip r:embed="rId3">
            <a:duotone>
              <a:schemeClr val="accent4">
                <a:shade val="45000"/>
                <a:satMod val="135000"/>
              </a:schemeClr>
              <a:prstClr val="white"/>
            </a:duotone>
          </a:blip>
          <a:stretch>
            <a:fillRect/>
          </a:stretch>
        </p:blipFill>
        <p:spPr>
          <a:xfrm>
            <a:off x="5638462" y="1486524"/>
            <a:ext cx="3508652" cy="5393858"/>
          </a:xfrm>
          <a:prstGeom prst="rect">
            <a:avLst/>
          </a:prstGeom>
        </p:spPr>
      </p:pic>
      <p:sp>
        <p:nvSpPr>
          <p:cNvPr id="12" name="Rectangle 11">
            <a:extLst>
              <a:ext uri="{FF2B5EF4-FFF2-40B4-BE49-F238E27FC236}">
                <a16:creationId xmlns:a16="http://schemas.microsoft.com/office/drawing/2014/main" id="{FE6173E2-80A0-4BDB-B7B6-B591ABF17FEF}"/>
              </a:ext>
            </a:extLst>
          </p:cNvPr>
          <p:cNvSpPr/>
          <p:nvPr/>
        </p:nvSpPr>
        <p:spPr>
          <a:xfrm>
            <a:off x="802674" y="4512222"/>
            <a:ext cx="4988865" cy="769441"/>
          </a:xfrm>
          <a:prstGeom prst="rect">
            <a:avLst/>
          </a:prstGeom>
        </p:spPr>
        <p:txBody>
          <a:bodyPr wrap="square">
            <a:spAutoFit/>
          </a:bodyPr>
          <a:lstStyle/>
          <a:p>
            <a:pPr>
              <a:buClr>
                <a:srgbClr val="009999"/>
              </a:buClr>
            </a:pPr>
            <a:br>
              <a:rPr lang="en-US" sz="2200" dirty="0"/>
            </a:br>
            <a:endParaRPr lang="en-US" sz="2200" dirty="0"/>
          </a:p>
        </p:txBody>
      </p:sp>
    </p:spTree>
    <p:extLst>
      <p:ext uri="{BB962C8B-B14F-4D97-AF65-F5344CB8AC3E}">
        <p14:creationId xmlns:p14="http://schemas.microsoft.com/office/powerpoint/2010/main" val="806112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9B2FF5E-4B65-455D-9D0B-3B8B96C6CD9F}"/>
              </a:ext>
            </a:extLst>
          </p:cNvPr>
          <p:cNvSpPr txBox="1">
            <a:spLocks/>
          </p:cNvSpPr>
          <p:nvPr/>
        </p:nvSpPr>
        <p:spPr bwMode="auto">
          <a:xfrm>
            <a:off x="-12357" y="2234684"/>
            <a:ext cx="9144000" cy="115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Autofit/>
          </a:bodyPr>
          <a:lstStyle>
            <a:lvl1pPr algn="ctr" defTabSz="457200" rtl="0" eaLnBrk="1" fontAlgn="base" hangingPunct="1">
              <a:spcBef>
                <a:spcPct val="0"/>
              </a:spcBef>
              <a:spcAft>
                <a:spcPct val="0"/>
              </a:spcAft>
              <a:defRPr sz="4500" kern="1200">
                <a:solidFill>
                  <a:srgbClr val="E46C0A"/>
                </a:solidFill>
                <a:latin typeface="Gotham-Medium"/>
                <a:ea typeface="ＭＳ Ｐゴシック" charset="0"/>
                <a:cs typeface="Gotham-Medium"/>
              </a:defRPr>
            </a:lvl1pPr>
            <a:lvl2pPr algn="l" defTabSz="457200" rtl="0" eaLnBrk="1" fontAlgn="base" hangingPunct="1">
              <a:spcBef>
                <a:spcPct val="0"/>
              </a:spcBef>
              <a:spcAft>
                <a:spcPct val="0"/>
              </a:spcAft>
              <a:defRPr sz="2400">
                <a:solidFill>
                  <a:srgbClr val="E46C0A"/>
                </a:solidFill>
                <a:latin typeface="Gotham-Medium" charset="0"/>
                <a:ea typeface="ＭＳ Ｐゴシック" charset="0"/>
                <a:cs typeface="ＭＳ Ｐゴシック" charset="0"/>
              </a:defRPr>
            </a:lvl2pPr>
            <a:lvl3pPr algn="l" defTabSz="457200" rtl="0" eaLnBrk="1" fontAlgn="base" hangingPunct="1">
              <a:spcBef>
                <a:spcPct val="0"/>
              </a:spcBef>
              <a:spcAft>
                <a:spcPct val="0"/>
              </a:spcAft>
              <a:defRPr sz="2400">
                <a:solidFill>
                  <a:srgbClr val="E46C0A"/>
                </a:solidFill>
                <a:latin typeface="Gotham-Medium" charset="0"/>
                <a:ea typeface="ＭＳ Ｐゴシック" charset="0"/>
                <a:cs typeface="ＭＳ Ｐゴシック" charset="0"/>
              </a:defRPr>
            </a:lvl3pPr>
            <a:lvl4pPr algn="l" defTabSz="457200" rtl="0" eaLnBrk="1" fontAlgn="base" hangingPunct="1">
              <a:spcBef>
                <a:spcPct val="0"/>
              </a:spcBef>
              <a:spcAft>
                <a:spcPct val="0"/>
              </a:spcAft>
              <a:defRPr sz="2400">
                <a:solidFill>
                  <a:srgbClr val="E46C0A"/>
                </a:solidFill>
                <a:latin typeface="Gotham-Medium" charset="0"/>
                <a:ea typeface="ＭＳ Ｐゴシック" charset="0"/>
                <a:cs typeface="ＭＳ Ｐゴシック" charset="0"/>
              </a:defRPr>
            </a:lvl4pPr>
            <a:lvl5pPr algn="l" defTabSz="457200" rtl="0" eaLnBrk="1" fontAlgn="base" hangingPunct="1">
              <a:spcBef>
                <a:spcPct val="0"/>
              </a:spcBef>
              <a:spcAft>
                <a:spcPct val="0"/>
              </a:spcAft>
              <a:defRPr sz="2400">
                <a:solidFill>
                  <a:srgbClr val="E46C0A"/>
                </a:solidFill>
                <a:latin typeface="Gotham-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7200" b="1" dirty="0">
                <a:solidFill>
                  <a:srgbClr val="2AA9B1"/>
                </a:solidFill>
                <a:latin typeface="Segoe UI" panose="020B0502040204020203" pitchFamily="34" charset="0"/>
                <a:cs typeface="Segoe UI" panose="020B0502040204020203" pitchFamily="34" charset="0"/>
              </a:rPr>
              <a:t>Thank you!</a:t>
            </a:r>
          </a:p>
          <a:p>
            <a:endParaRPr lang="en-US" sz="3600" b="1" dirty="0">
              <a:solidFill>
                <a:srgbClr val="2AA9B1"/>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8F5F5AC9-153D-4795-A835-257BA3AFE9EF}"/>
              </a:ext>
            </a:extLst>
          </p:cNvPr>
          <p:cNvSpPr txBox="1"/>
          <p:nvPr/>
        </p:nvSpPr>
        <p:spPr>
          <a:xfrm>
            <a:off x="4453625" y="3155039"/>
            <a:ext cx="4176583" cy="1446550"/>
          </a:xfrm>
          <a:prstGeom prst="rect">
            <a:avLst/>
          </a:prstGeom>
          <a:noFill/>
        </p:spPr>
        <p:txBody>
          <a:bodyPr wrap="square" rtlCol="0">
            <a:spAutoFit/>
          </a:bodyPr>
          <a:lstStyle/>
          <a:p>
            <a:r>
              <a:rPr lang="en-US" sz="2200" b="1" dirty="0"/>
              <a:t>@JodemeGoldhar</a:t>
            </a:r>
          </a:p>
          <a:p>
            <a:r>
              <a:rPr lang="en-US" sz="2200" b="1" dirty="0"/>
              <a:t>@TheChangeFdn</a:t>
            </a:r>
          </a:p>
          <a:p>
            <a:r>
              <a:rPr lang="en-US" sz="2200" b="1" dirty="0"/>
              <a:t>@IFICInfo</a:t>
            </a:r>
          </a:p>
          <a:p>
            <a:r>
              <a:rPr lang="en-US" sz="2200" b="1" dirty="0"/>
              <a:t>@horizonsNHS</a:t>
            </a:r>
          </a:p>
        </p:txBody>
      </p:sp>
      <p:pic>
        <p:nvPicPr>
          <p:cNvPr id="2054" name="Picture 6" descr="Subscribe, Twitter, Account, Address, Browser, Business">
            <a:extLst>
              <a:ext uri="{FF2B5EF4-FFF2-40B4-BE49-F238E27FC236}">
                <a16:creationId xmlns:a16="http://schemas.microsoft.com/office/drawing/2014/main" id="{FFFE7EEB-EC5F-4AA0-9DF7-86EB93622F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69"/>
          <a:stretch/>
        </p:blipFill>
        <p:spPr bwMode="auto">
          <a:xfrm>
            <a:off x="2292906" y="2888973"/>
            <a:ext cx="2390702" cy="396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96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B90E728-7388-49F4-9B1C-5B3224EF7335}"/>
              </a:ext>
            </a:extLst>
          </p:cNvPr>
          <p:cNvPicPr>
            <a:picLocks noChangeAspect="1"/>
          </p:cNvPicPr>
          <p:nvPr/>
        </p:nvPicPr>
        <p:blipFill rotWithShape="1">
          <a:blip r:embed="rId2">
            <a:extLst/>
          </a:blip>
          <a:srcRect r="11666" b="-1"/>
          <a:stretch/>
        </p:blipFill>
        <p:spPr>
          <a:xfrm>
            <a:off x="20" y="10"/>
            <a:ext cx="9143980" cy="6857990"/>
          </a:xfrm>
          <a:prstGeom prst="rect">
            <a:avLst/>
          </a:prstGeom>
        </p:spPr>
      </p:pic>
      <p:sp>
        <p:nvSpPr>
          <p:cNvPr id="3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dirty="0"/>
          </a:p>
        </p:txBody>
      </p:sp>
      <p:sp>
        <p:nvSpPr>
          <p:cNvPr id="6" name="TextBox 5">
            <a:extLst>
              <a:ext uri="{FF2B5EF4-FFF2-40B4-BE49-F238E27FC236}">
                <a16:creationId xmlns:a16="http://schemas.microsoft.com/office/drawing/2014/main" id="{68A88DC1-CEF8-4C2B-8194-06E6F95D0574}"/>
              </a:ext>
            </a:extLst>
          </p:cNvPr>
          <p:cNvSpPr txBox="1"/>
          <p:nvPr/>
        </p:nvSpPr>
        <p:spPr>
          <a:xfrm>
            <a:off x="5306708" y="3734093"/>
            <a:ext cx="3709553" cy="137554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kern="1200" dirty="0">
                <a:solidFill>
                  <a:schemeClr val="tx1"/>
                </a:solidFill>
                <a:latin typeface="Segoe UI" panose="020B0502040204020203" pitchFamily="34" charset="0"/>
                <a:ea typeface="+mj-ea"/>
                <a:cs typeface="Segoe UI" panose="020B0502040204020203" pitchFamily="34" charset="0"/>
              </a:rPr>
              <a:t>KEY NOTE HIGHLIGHTS</a:t>
            </a:r>
          </a:p>
        </p:txBody>
      </p:sp>
      <p:cxnSp>
        <p:nvCxnSpPr>
          <p:cNvPr id="29" name="Straight Connector 2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4BB6367-FC0A-43C5-9B96-571D0C3B42CF}"/>
              </a:ext>
            </a:extLst>
          </p:cNvPr>
          <p:cNvSpPr/>
          <p:nvPr/>
        </p:nvSpPr>
        <p:spPr>
          <a:xfrm>
            <a:off x="5029200" y="5045098"/>
            <a:ext cx="4114800" cy="994118"/>
          </a:xfrm>
          <a:prstGeom prst="rect">
            <a:avLst/>
          </a:prstGeom>
        </p:spPr>
        <p:txBody>
          <a:bodyPr wrap="square">
            <a:spAutoFit/>
          </a:bodyPr>
          <a:lstStyle/>
          <a:p>
            <a:pPr algn="ctr">
              <a:lnSpc>
                <a:spcPct val="90000"/>
              </a:lnSpc>
              <a:spcBef>
                <a:spcPct val="0"/>
              </a:spcBef>
              <a:spcAft>
                <a:spcPts val="600"/>
              </a:spcAft>
            </a:pPr>
            <a:endParaRPr lang="en-US" dirty="0"/>
          </a:p>
          <a:p>
            <a:pPr algn="ctr">
              <a:lnSpc>
                <a:spcPct val="90000"/>
              </a:lnSpc>
              <a:spcBef>
                <a:spcPct val="0"/>
              </a:spcBef>
              <a:spcAft>
                <a:spcPts val="600"/>
              </a:spcAft>
            </a:pPr>
            <a:r>
              <a:rPr lang="en-US" dirty="0"/>
              <a:t>Realizing the Potential of Integrated Care. </a:t>
            </a:r>
          </a:p>
          <a:p>
            <a:pPr algn="ctr">
              <a:lnSpc>
                <a:spcPct val="90000"/>
              </a:lnSpc>
              <a:spcBef>
                <a:spcPct val="0"/>
              </a:spcBef>
              <a:spcAft>
                <a:spcPts val="600"/>
              </a:spcAft>
            </a:pPr>
            <a:r>
              <a:rPr lang="en-US" dirty="0"/>
              <a:t>It Takes All of Us.</a:t>
            </a:r>
          </a:p>
        </p:txBody>
      </p:sp>
    </p:spTree>
    <p:extLst>
      <p:ext uri="{BB962C8B-B14F-4D97-AF65-F5344CB8AC3E}">
        <p14:creationId xmlns:p14="http://schemas.microsoft.com/office/powerpoint/2010/main" val="265498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C26D6511-B5BA-4BD3-B73E-E95882AEB406}"/>
              </a:ext>
            </a:extLst>
          </p:cNvPr>
          <p:cNvSpPr>
            <a:spLocks noGrp="1"/>
          </p:cNvSpPr>
          <p:nvPr>
            <p:ph type="title"/>
          </p:nvPr>
        </p:nvSpPr>
        <p:spPr>
          <a:xfrm>
            <a:off x="720737" y="498143"/>
            <a:ext cx="7702210" cy="1278902"/>
          </a:xfrm>
        </p:spPr>
        <p:txBody>
          <a:bodyPr vert="horz" lIns="91440" tIns="45720" rIns="91440" bIns="45720" rtlCol="0" anchor="ctr">
            <a:normAutofit/>
          </a:bodyPr>
          <a:lstStyle/>
          <a:p>
            <a:pPr algn="ctr" defTabSz="914400"/>
            <a:r>
              <a:rPr lang="en-US" sz="3200" b="1" kern="1200" dirty="0">
                <a:solidFill>
                  <a:schemeClr val="bg1"/>
                </a:solidFill>
                <a:latin typeface="Segoe UI" panose="020B0502040204020203" pitchFamily="34" charset="0"/>
                <a:cs typeface="Segoe UI" panose="020B0502040204020203" pitchFamily="34" charset="0"/>
              </a:rPr>
              <a:t>Goals of the Keynote</a:t>
            </a:r>
          </a:p>
        </p:txBody>
      </p:sp>
      <p:pic>
        <p:nvPicPr>
          <p:cNvPr id="5" name="Graphic 4" descr="Ambulance">
            <a:extLst>
              <a:ext uri="{FF2B5EF4-FFF2-40B4-BE49-F238E27FC236}">
                <a16:creationId xmlns:a16="http://schemas.microsoft.com/office/drawing/2014/main" id="{B8A361D9-F0ED-430C-8D05-DFDDA85BC2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738" y="3126350"/>
            <a:ext cx="2329758" cy="2329758"/>
          </a:xfrm>
          <a:prstGeom prst="rect">
            <a:avLst/>
          </a:prstGeom>
          <a:effectLst/>
        </p:spPr>
      </p:pic>
      <p:sp>
        <p:nvSpPr>
          <p:cNvPr id="3" name="Text Placeholder 2">
            <a:extLst>
              <a:ext uri="{FF2B5EF4-FFF2-40B4-BE49-F238E27FC236}">
                <a16:creationId xmlns:a16="http://schemas.microsoft.com/office/drawing/2014/main" id="{B402E27D-2CD6-4A61-A837-423ED0D97917}"/>
              </a:ext>
            </a:extLst>
          </p:cNvPr>
          <p:cNvSpPr>
            <a:spLocks noGrp="1"/>
          </p:cNvSpPr>
          <p:nvPr>
            <p:ph type="body" sz="quarter" idx="10"/>
          </p:nvPr>
        </p:nvSpPr>
        <p:spPr>
          <a:xfrm>
            <a:off x="3050496" y="2876874"/>
            <a:ext cx="5628555" cy="2866318"/>
          </a:xfrm>
        </p:spPr>
        <p:txBody>
          <a:bodyPr vert="horz" lIns="91440" tIns="45720" rIns="91440" bIns="45720" rtlCol="0">
            <a:noAutofit/>
          </a:bodyPr>
          <a:lstStyle/>
          <a:p>
            <a:pPr marL="403225" indent="-228600" defTabSz="914400">
              <a:spcBef>
                <a:spcPts val="0"/>
              </a:spcBef>
              <a:buClr>
                <a:srgbClr val="2AA9B1"/>
              </a:buClr>
            </a:pPr>
            <a:r>
              <a:rPr lang="en-US" sz="2400" dirty="0"/>
              <a:t>Learn about what integrated care is and how its been implemented successfully around the world</a:t>
            </a:r>
          </a:p>
          <a:p>
            <a:pPr marL="403225" indent="-228600" defTabSz="914400">
              <a:spcBef>
                <a:spcPts val="0"/>
              </a:spcBef>
              <a:buClr>
                <a:srgbClr val="2AA9B1"/>
              </a:buClr>
            </a:pPr>
            <a:r>
              <a:rPr lang="en-US" sz="2400" dirty="0"/>
              <a:t>Learn about what the seismic shifts are, how they will help to unleash the potential for integrated care, and example of the shifts that have occurred in the NHS paramedic services</a:t>
            </a:r>
          </a:p>
          <a:p>
            <a:pPr marL="403225" indent="-228600" defTabSz="914400">
              <a:spcBef>
                <a:spcPts val="0"/>
              </a:spcBef>
              <a:buClr>
                <a:srgbClr val="2AA9B1"/>
              </a:buClr>
            </a:pPr>
            <a:r>
              <a:rPr lang="en-US" sz="2400" dirty="0"/>
              <a:t>Celebrate the many successes in community paramedicine in Ontario</a:t>
            </a:r>
          </a:p>
          <a:p>
            <a:pPr indent="-228600" defTabSz="914400">
              <a:spcBef>
                <a:spcPts val="0"/>
              </a:spcBef>
            </a:pPr>
            <a:endParaRPr lang="en-US" sz="2400" dirty="0"/>
          </a:p>
          <a:p>
            <a:pPr marL="0" indent="-228600" defTabSz="914400"/>
            <a:endParaRPr lang="en-US" sz="2400" dirty="0"/>
          </a:p>
        </p:txBody>
      </p:sp>
    </p:spTree>
    <p:extLst>
      <p:ext uri="{BB962C8B-B14F-4D97-AF65-F5344CB8AC3E}">
        <p14:creationId xmlns:p14="http://schemas.microsoft.com/office/powerpoint/2010/main" val="79225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7" name="Rectangle 16">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pic>
        <p:nvPicPr>
          <p:cNvPr id="5" name="Picture 4">
            <a:extLst>
              <a:ext uri="{FF2B5EF4-FFF2-40B4-BE49-F238E27FC236}">
                <a16:creationId xmlns:a16="http://schemas.microsoft.com/office/drawing/2014/main" id="{35B8011D-BBD3-47BC-8AD0-9E63ABFADE6D}"/>
              </a:ext>
            </a:extLst>
          </p:cNvPr>
          <p:cNvPicPr>
            <a:picLocks noChangeAspect="1"/>
          </p:cNvPicPr>
          <p:nvPr/>
        </p:nvPicPr>
        <p:blipFill rotWithShape="1">
          <a:blip r:embed="rId2"/>
          <a:srcRect t="2722" b="430"/>
          <a:stretch/>
        </p:blipFill>
        <p:spPr>
          <a:xfrm rot="21480000">
            <a:off x="856025" y="693883"/>
            <a:ext cx="7437246" cy="5402065"/>
          </a:xfrm>
          <a:prstGeom prst="rect">
            <a:avLst/>
          </a:prstGeom>
        </p:spPr>
      </p:pic>
      <p:sp>
        <p:nvSpPr>
          <p:cNvPr id="6" name="Title 1">
            <a:extLst>
              <a:ext uri="{FF2B5EF4-FFF2-40B4-BE49-F238E27FC236}">
                <a16:creationId xmlns:a16="http://schemas.microsoft.com/office/drawing/2014/main" id="{98FE0757-D824-4FED-8DAC-212B86C665BF}"/>
              </a:ext>
            </a:extLst>
          </p:cNvPr>
          <p:cNvSpPr>
            <a:spLocks noGrp="1"/>
          </p:cNvSpPr>
          <p:nvPr>
            <p:ph type="title"/>
          </p:nvPr>
        </p:nvSpPr>
        <p:spPr>
          <a:xfrm>
            <a:off x="741011" y="1031"/>
            <a:ext cx="7661978" cy="632887"/>
          </a:xfrm>
          <a:solidFill>
            <a:schemeClr val="bg1"/>
          </a:solidFill>
        </p:spPr>
        <p:txBody>
          <a:bodyPr>
            <a:normAutofit/>
          </a:bodyPr>
          <a:lstStyle/>
          <a:p>
            <a:pPr algn="ctr"/>
            <a:r>
              <a:rPr lang="en-US" sz="3200" b="1" dirty="0">
                <a:solidFill>
                  <a:srgbClr val="2AA9B1"/>
                </a:solidFill>
                <a:latin typeface="Segoe UI" panose="020B0502040204020203" pitchFamily="34" charset="0"/>
                <a:cs typeface="Segoe UI" panose="020B0502040204020203" pitchFamily="34" charset="0"/>
              </a:rPr>
              <a:t>Definitions of Integrated Care</a:t>
            </a:r>
          </a:p>
        </p:txBody>
      </p:sp>
    </p:spTree>
    <p:extLst>
      <p:ext uri="{BB962C8B-B14F-4D97-AF65-F5344CB8AC3E}">
        <p14:creationId xmlns:p14="http://schemas.microsoft.com/office/powerpoint/2010/main" val="364767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6BCC436-2FEF-4FE7-9931-AAAA86FEA3A1}"/>
              </a:ext>
            </a:extLst>
          </p:cNvPr>
          <p:cNvSpPr txBox="1"/>
          <p:nvPr/>
        </p:nvSpPr>
        <p:spPr>
          <a:xfrm>
            <a:off x="-5782962" y="654179"/>
            <a:ext cx="9144000" cy="1178238"/>
          </a:xfrm>
          <a:prstGeom prst="rect">
            <a:avLst/>
          </a:prstGeom>
        </p:spPr>
        <p:txBody>
          <a:bodyPr vert="horz" lIns="91440" tIns="45720" rIns="91440" bIns="45720" rtlCol="0" anchor="ctr">
            <a:noAutofit/>
          </a:bodyPr>
          <a:lstStyle/>
          <a:p>
            <a:pPr algn="ctr">
              <a:lnSpc>
                <a:spcPct val="90000"/>
              </a:lnSpc>
              <a:spcBef>
                <a:spcPct val="0"/>
              </a:spcBef>
              <a:spcAft>
                <a:spcPts val="600"/>
              </a:spcAft>
            </a:pPr>
            <a:endParaRPr lang="en-US" sz="2600" b="1" kern="1200" dirty="0">
              <a:solidFill>
                <a:schemeClr val="bg1"/>
              </a:solidFill>
              <a:latin typeface="Segoe UI" panose="020B0502040204020203" pitchFamily="34" charset="0"/>
              <a:ea typeface="+mj-ea"/>
              <a:cs typeface="Segoe UI" panose="020B0502040204020203" pitchFamily="34" charset="0"/>
            </a:endParaRPr>
          </a:p>
        </p:txBody>
      </p:sp>
      <p:sp>
        <p:nvSpPr>
          <p:cNvPr id="8" name="Rectangle 7">
            <a:extLst>
              <a:ext uri="{FF2B5EF4-FFF2-40B4-BE49-F238E27FC236}">
                <a16:creationId xmlns:a16="http://schemas.microsoft.com/office/drawing/2014/main" id="{1FDDE432-1F70-409C-B775-95411B28E9F4}"/>
              </a:ext>
            </a:extLst>
          </p:cNvPr>
          <p:cNvSpPr/>
          <p:nvPr/>
        </p:nvSpPr>
        <p:spPr>
          <a:xfrm>
            <a:off x="1" y="853226"/>
            <a:ext cx="9143999" cy="923330"/>
          </a:xfrm>
          <a:prstGeom prst="rect">
            <a:avLst/>
          </a:prstGeom>
          <a:solidFill>
            <a:schemeClr val="bg1"/>
          </a:solidFill>
        </p:spPr>
        <p:txBody>
          <a:bodyPr wrap="square">
            <a:spAutoFit/>
          </a:bodyPr>
          <a:lstStyle/>
          <a:p>
            <a:pPr algn="ctr">
              <a:lnSpc>
                <a:spcPct val="90000"/>
              </a:lnSpc>
              <a:spcBef>
                <a:spcPct val="0"/>
              </a:spcBef>
              <a:spcAft>
                <a:spcPts val="600"/>
              </a:spcAft>
            </a:pPr>
            <a:r>
              <a:rPr lang="en-US" sz="2000" b="1" i="1" dirty="0">
                <a:solidFill>
                  <a:sysClr val="windowText" lastClr="000000"/>
                </a:solidFill>
                <a:latin typeface="Segoe UI" panose="020B0502040204020203" pitchFamily="34" charset="0"/>
                <a:cs typeface="Segoe UI" panose="020B0502040204020203" pitchFamily="34" charset="0"/>
              </a:rPr>
              <a:t>Note the increased intensity to coordinate, collaborate and co-design population-based care as well as the potential for greater health system impact.</a:t>
            </a:r>
          </a:p>
        </p:txBody>
      </p:sp>
      <p:pic>
        <p:nvPicPr>
          <p:cNvPr id="3" name="Picture 2">
            <a:extLst>
              <a:ext uri="{FF2B5EF4-FFF2-40B4-BE49-F238E27FC236}">
                <a16:creationId xmlns:a16="http://schemas.microsoft.com/office/drawing/2014/main" id="{BA4B0C71-8597-4373-8258-966D8D57A0D2}"/>
              </a:ext>
            </a:extLst>
          </p:cNvPr>
          <p:cNvPicPr>
            <a:picLocks noChangeAspect="1"/>
          </p:cNvPicPr>
          <p:nvPr/>
        </p:nvPicPr>
        <p:blipFill rotWithShape="1">
          <a:blip r:embed="rId3"/>
          <a:srcRect t="20010"/>
          <a:stretch/>
        </p:blipFill>
        <p:spPr>
          <a:xfrm>
            <a:off x="942010" y="2502573"/>
            <a:ext cx="7259980" cy="4355427"/>
          </a:xfrm>
          <a:prstGeom prst="rect">
            <a:avLst/>
          </a:prstGeom>
        </p:spPr>
      </p:pic>
      <p:sp>
        <p:nvSpPr>
          <p:cNvPr id="6" name="Title 1">
            <a:extLst>
              <a:ext uri="{FF2B5EF4-FFF2-40B4-BE49-F238E27FC236}">
                <a16:creationId xmlns:a16="http://schemas.microsoft.com/office/drawing/2014/main" id="{B9EA8857-F7B6-4D2C-8176-CBE7BEEA4FC8}"/>
              </a:ext>
            </a:extLst>
          </p:cNvPr>
          <p:cNvSpPr>
            <a:spLocks noGrp="1"/>
          </p:cNvSpPr>
          <p:nvPr>
            <p:ph type="title"/>
          </p:nvPr>
        </p:nvSpPr>
        <p:spPr>
          <a:xfrm>
            <a:off x="0" y="218003"/>
            <a:ext cx="9143999" cy="632887"/>
          </a:xfrm>
          <a:solidFill>
            <a:schemeClr val="bg1"/>
          </a:solidFill>
        </p:spPr>
        <p:txBody>
          <a:bodyPr>
            <a:normAutofit/>
          </a:bodyPr>
          <a:lstStyle/>
          <a:p>
            <a:pPr algn="ctr"/>
            <a:r>
              <a:rPr lang="en-US" sz="3200" b="1" dirty="0">
                <a:solidFill>
                  <a:srgbClr val="2AA9B1"/>
                </a:solidFill>
                <a:latin typeface="Segoe UI" panose="020B0502040204020203" pitchFamily="34" charset="0"/>
                <a:cs typeface="Segoe UI" panose="020B0502040204020203" pitchFamily="34" charset="0"/>
              </a:rPr>
              <a:t>Overview of Integrated Health Systems</a:t>
            </a:r>
          </a:p>
        </p:txBody>
      </p:sp>
    </p:spTree>
    <p:extLst>
      <p:ext uri="{BB962C8B-B14F-4D97-AF65-F5344CB8AC3E}">
        <p14:creationId xmlns:p14="http://schemas.microsoft.com/office/powerpoint/2010/main" val="131389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03CD59-0E32-4E29-83B2-2F3AF9894D0F}"/>
              </a:ext>
            </a:extLst>
          </p:cNvPr>
          <p:cNvSpPr txBox="1"/>
          <p:nvPr/>
        </p:nvSpPr>
        <p:spPr>
          <a:xfrm>
            <a:off x="308198" y="163535"/>
            <a:ext cx="8687886" cy="992836"/>
          </a:xfrm>
          <a:prstGeom prst="rect">
            <a:avLst/>
          </a:prstGeom>
          <a:noFill/>
        </p:spPr>
        <p:txBody>
          <a:bodyPr vert="horz" lIns="91440" tIns="45720" rIns="91440" bIns="45720" rtlCol="0" anchor="ctr">
            <a:noAutofit/>
          </a:bodyPr>
          <a:lstStyle/>
          <a:p>
            <a:pPr>
              <a:lnSpc>
                <a:spcPct val="90000"/>
              </a:lnSpc>
              <a:spcBef>
                <a:spcPts val="600"/>
              </a:spcBef>
              <a:spcAft>
                <a:spcPts val="600"/>
              </a:spcAft>
            </a:pPr>
            <a:endParaRPr lang="en-US" b="1" i="1" kern="1200" dirty="0">
              <a:solidFill>
                <a:srgbClr val="01B1BC"/>
              </a:solidFill>
              <a:latin typeface="Segoe UI" panose="020B0502040204020203" pitchFamily="34" charset="0"/>
              <a:ea typeface="+mj-ea"/>
              <a:cs typeface="Segoe UI" panose="020B0502040204020203" pitchFamily="34" charset="0"/>
            </a:endParaRPr>
          </a:p>
        </p:txBody>
      </p:sp>
      <p:sp>
        <p:nvSpPr>
          <p:cNvPr id="8" name="Rectangle 7">
            <a:extLst>
              <a:ext uri="{FF2B5EF4-FFF2-40B4-BE49-F238E27FC236}">
                <a16:creationId xmlns:a16="http://schemas.microsoft.com/office/drawing/2014/main" id="{E0A3EBFF-8C0E-46C4-84B1-6E58B7CA91FD}"/>
              </a:ext>
            </a:extLst>
          </p:cNvPr>
          <p:cNvSpPr/>
          <p:nvPr/>
        </p:nvSpPr>
        <p:spPr>
          <a:xfrm>
            <a:off x="310347" y="1175293"/>
            <a:ext cx="4150442" cy="2656703"/>
          </a:xfrm>
          <a:prstGeom prst="rect">
            <a:avLst/>
          </a:prstGeom>
          <a:solidFill>
            <a:srgbClr val="92D3D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sz="2400" b="1" dirty="0">
                <a:solidFill>
                  <a:schemeClr val="tx1"/>
                </a:solidFill>
              </a:rPr>
              <a:t>England, United Kingdom</a:t>
            </a:r>
          </a:p>
          <a:p>
            <a:pPr algn="ctr"/>
            <a:r>
              <a:rPr lang="en-US" dirty="0">
                <a:solidFill>
                  <a:schemeClr val="tx1"/>
                </a:solidFill>
              </a:rPr>
              <a:t>A focus on population health- moving to Integrated Care Systems everywhere by April 2021;  ‘Triple integration’ of primary care and specialist care, physical and mental health services, and health with social care. </a:t>
            </a:r>
          </a:p>
          <a:p>
            <a:pPr algn="ctr"/>
            <a:endParaRPr lang="en-US" dirty="0">
              <a:solidFill>
                <a:schemeClr val="tx1"/>
              </a:solidFill>
            </a:endParaRPr>
          </a:p>
          <a:p>
            <a:r>
              <a:rPr lang="en-US" sz="1200" b="1" dirty="0">
                <a:solidFill>
                  <a:schemeClr val="tx1"/>
                </a:solidFill>
                <a:hlinkClick r:id="rId3">
                  <a:extLst>
                    <a:ext uri="{A12FA001-AC4F-418D-AE19-62706E023703}">
                      <ahyp:hlinkClr xmlns:ahyp="http://schemas.microsoft.com/office/drawing/2018/hyperlinkcolor" val="tx"/>
                    </a:ext>
                  </a:extLst>
                </a:hlinkClick>
              </a:rPr>
              <a:t>https://www.england.nhs.uk/integratedcare/integrated-care-systems/</a:t>
            </a:r>
            <a:endParaRPr lang="en-US" sz="1200" b="1" dirty="0">
              <a:solidFill>
                <a:schemeClr val="tx1"/>
              </a:solidFill>
            </a:endParaRPr>
          </a:p>
          <a:p>
            <a:pPr algn="ctr"/>
            <a:endParaRPr lang="en-US" dirty="0"/>
          </a:p>
          <a:p>
            <a:pPr algn="ctr"/>
            <a:r>
              <a:rPr lang="en-US" dirty="0"/>
              <a:t> </a:t>
            </a:r>
          </a:p>
        </p:txBody>
      </p:sp>
      <p:sp>
        <p:nvSpPr>
          <p:cNvPr id="10" name="Rectangle 9">
            <a:extLst>
              <a:ext uri="{FF2B5EF4-FFF2-40B4-BE49-F238E27FC236}">
                <a16:creationId xmlns:a16="http://schemas.microsoft.com/office/drawing/2014/main" id="{C5894288-660C-48F1-9F2A-6A16C64ABFFA}"/>
              </a:ext>
            </a:extLst>
          </p:cNvPr>
          <p:cNvSpPr/>
          <p:nvPr/>
        </p:nvSpPr>
        <p:spPr>
          <a:xfrm>
            <a:off x="4652141" y="1174250"/>
            <a:ext cx="4150442" cy="2657747"/>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Scotland, United Kingdom</a:t>
            </a:r>
          </a:p>
          <a:p>
            <a:pPr algn="ctr"/>
            <a:r>
              <a:rPr lang="en-US" dirty="0">
                <a:solidFill>
                  <a:schemeClr val="tx1"/>
                </a:solidFill>
              </a:rPr>
              <a:t>9 health and well-being goals; House of Care framework builds a shared understanding of the critical success factors required to turn the rhetoric of health and social care, and primary care policies, into every day implementation.</a:t>
            </a:r>
          </a:p>
          <a:p>
            <a:pPr algn="ctr"/>
            <a:endParaRPr lang="en-US" dirty="0">
              <a:solidFill>
                <a:schemeClr val="tx1"/>
              </a:solidFill>
            </a:endParaRPr>
          </a:p>
          <a:p>
            <a:r>
              <a:rPr lang="en-US" sz="1200" b="1" dirty="0">
                <a:solidFill>
                  <a:schemeClr val="tx1"/>
                </a:solidFill>
                <a:hlinkClick r:id="rId4">
                  <a:extLst>
                    <a:ext uri="{A12FA001-AC4F-418D-AE19-62706E023703}">
                      <ahyp:hlinkClr xmlns:ahyp="http://schemas.microsoft.com/office/drawing/2018/hyperlinkcolor" val="tx"/>
                    </a:ext>
                  </a:extLst>
                </a:hlinkClick>
              </a:rPr>
              <a:t>https://www.alliance-scotland.org.uk/health-and-social-care-integration/house-of-care/ </a:t>
            </a:r>
            <a:endParaRPr lang="en-US" sz="1200" b="1" dirty="0">
              <a:solidFill>
                <a:schemeClr val="tx1"/>
              </a:solidFill>
            </a:endParaRPr>
          </a:p>
        </p:txBody>
      </p:sp>
      <p:sp>
        <p:nvSpPr>
          <p:cNvPr id="11" name="Rectangle 10">
            <a:extLst>
              <a:ext uri="{FF2B5EF4-FFF2-40B4-BE49-F238E27FC236}">
                <a16:creationId xmlns:a16="http://schemas.microsoft.com/office/drawing/2014/main" id="{64096F93-7027-46C0-B4E2-5E22C1851EC3}"/>
              </a:ext>
            </a:extLst>
          </p:cNvPr>
          <p:cNvSpPr/>
          <p:nvPr/>
        </p:nvSpPr>
        <p:spPr>
          <a:xfrm>
            <a:off x="310348" y="4179545"/>
            <a:ext cx="4150441" cy="2446638"/>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Canterbury, New Zealand</a:t>
            </a:r>
          </a:p>
          <a:p>
            <a:pPr algn="ctr"/>
            <a:r>
              <a:rPr lang="en-US" dirty="0">
                <a:solidFill>
                  <a:schemeClr val="tx1"/>
                </a:solidFill>
                <a:latin typeface="Calibri" panose="020F0502020204030204" pitchFamily="34" charset="0"/>
                <a:cs typeface="Calibri" panose="020F0502020204030204" pitchFamily="34" charset="0"/>
              </a:rPr>
              <a:t>Changing cultures and strengthening competencies…</a:t>
            </a:r>
            <a:r>
              <a:rPr lang="is-IS" dirty="0">
                <a:solidFill>
                  <a:schemeClr val="tx1"/>
                </a:solidFill>
                <a:latin typeface="Calibri" panose="020F0502020204030204" pitchFamily="34" charset="0"/>
                <a:cs typeface="Calibri" panose="020F0502020204030204" pitchFamily="34" charset="0"/>
              </a:rPr>
              <a:t>to an integrated system, where people and systems talk to each other</a:t>
            </a:r>
            <a:r>
              <a:rPr lang="en-US" dirty="0">
                <a:solidFill>
                  <a:schemeClr val="tx1"/>
                </a:solidFill>
                <a:latin typeface="Calibri" panose="020F0502020204030204" pitchFamily="34" charset="0"/>
                <a:cs typeface="Calibri" panose="020F0502020204030204" pitchFamily="34" charset="0"/>
              </a:rPr>
              <a:t>.</a:t>
            </a:r>
          </a:p>
          <a:p>
            <a:pPr algn="ctr"/>
            <a:endParaRPr lang="en-US" sz="1200" b="1" dirty="0">
              <a:solidFill>
                <a:schemeClr val="tx1"/>
              </a:solidFill>
              <a:hlinkClick r:id="rId5">
                <a:extLst>
                  <a:ext uri="{A12FA001-AC4F-418D-AE19-62706E023703}">
                    <ahyp:hlinkClr xmlns:ahyp="http://schemas.microsoft.com/office/drawing/2018/hyperlinkcolor" val="tx"/>
                  </a:ext>
                </a:extLst>
              </a:hlinkClick>
            </a:endParaRPr>
          </a:p>
          <a:p>
            <a:pPr algn="ctr"/>
            <a:endParaRPr lang="en-US" sz="1200" b="1" dirty="0">
              <a:solidFill>
                <a:schemeClr val="tx1"/>
              </a:solidFill>
              <a:hlinkClick r:id="rId5">
                <a:extLst>
                  <a:ext uri="{A12FA001-AC4F-418D-AE19-62706E023703}">
                    <ahyp:hlinkClr xmlns:ahyp="http://schemas.microsoft.com/office/drawing/2018/hyperlinkcolor" val="tx"/>
                  </a:ext>
                </a:extLst>
              </a:hlinkClick>
            </a:endParaRPr>
          </a:p>
          <a:p>
            <a:r>
              <a:rPr lang="en-US" sz="1200" b="1" dirty="0">
                <a:solidFill>
                  <a:schemeClr val="tx1"/>
                </a:solidFill>
                <a:hlinkClick r:id="rId5">
                  <a:extLst>
                    <a:ext uri="{A12FA001-AC4F-418D-AE19-62706E023703}">
                      <ahyp:hlinkClr xmlns:ahyp="http://schemas.microsoft.com/office/drawing/2018/hyperlinkcolor" val="tx"/>
                    </a:ext>
                  </a:extLst>
                </a:hlinkClick>
              </a:rPr>
              <a:t>https://www.kingsfund.org.uk/sites/default/files/field/field_publication_file/quest-integrated-care-new-zealand-timmins-ham-sept13.pdf</a:t>
            </a:r>
            <a:endParaRPr lang="en-US" b="1" dirty="0">
              <a:solidFill>
                <a:schemeClr val="tx1"/>
              </a:solidFill>
            </a:endParaRPr>
          </a:p>
        </p:txBody>
      </p:sp>
      <p:sp>
        <p:nvSpPr>
          <p:cNvPr id="12" name="Rectangle 11">
            <a:extLst>
              <a:ext uri="{FF2B5EF4-FFF2-40B4-BE49-F238E27FC236}">
                <a16:creationId xmlns:a16="http://schemas.microsoft.com/office/drawing/2014/main" id="{C0B1D24A-6CB9-4E35-BEE7-04186631F9FB}"/>
              </a:ext>
            </a:extLst>
          </p:cNvPr>
          <p:cNvSpPr/>
          <p:nvPr/>
        </p:nvSpPr>
        <p:spPr>
          <a:xfrm>
            <a:off x="4652141" y="4170151"/>
            <a:ext cx="4150442" cy="2446638"/>
          </a:xfrm>
          <a:prstGeom prst="rect">
            <a:avLst/>
          </a:prstGeom>
          <a:solidFill>
            <a:srgbClr val="E1E1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Alaska, U.S.A.</a:t>
            </a:r>
          </a:p>
          <a:p>
            <a:pPr algn="ctr"/>
            <a:r>
              <a:rPr lang="en-US" dirty="0">
                <a:solidFill>
                  <a:schemeClr val="tx1"/>
                </a:solidFill>
              </a:rPr>
              <a:t>Nuka System of Care: A Relationship-based, customer-owned approach to transforming health care, improving outcomes and reducing costs.</a:t>
            </a:r>
          </a:p>
          <a:p>
            <a:endParaRPr lang="en-US" dirty="0">
              <a:solidFill>
                <a:schemeClr val="tx1"/>
              </a:solidFill>
            </a:endParaRPr>
          </a:p>
          <a:p>
            <a:endParaRPr lang="en-US" dirty="0">
              <a:solidFill>
                <a:schemeClr val="tx1"/>
              </a:solidFill>
            </a:endParaRPr>
          </a:p>
          <a:p>
            <a:r>
              <a:rPr lang="en-US" sz="1200" b="1" dirty="0">
                <a:solidFill>
                  <a:schemeClr val="tx1"/>
                </a:solidFill>
                <a:hlinkClick r:id="rId6">
                  <a:extLst>
                    <a:ext uri="{A12FA001-AC4F-418D-AE19-62706E023703}">
                      <ahyp:hlinkClr xmlns:ahyp="http://schemas.microsoft.com/office/drawing/2018/hyperlinkcolor" val="tx"/>
                    </a:ext>
                  </a:extLst>
                </a:hlinkClick>
              </a:rPr>
              <a:t>https://www.southcentralfoundation.com/nuka-system-of-care/</a:t>
            </a:r>
            <a:endParaRPr lang="en-US" sz="1200" b="1" dirty="0">
              <a:solidFill>
                <a:schemeClr val="tx1"/>
              </a:solidFill>
            </a:endParaRPr>
          </a:p>
        </p:txBody>
      </p:sp>
      <p:sp>
        <p:nvSpPr>
          <p:cNvPr id="9" name="Title 1">
            <a:extLst>
              <a:ext uri="{FF2B5EF4-FFF2-40B4-BE49-F238E27FC236}">
                <a16:creationId xmlns:a16="http://schemas.microsoft.com/office/drawing/2014/main" id="{4A6813CA-44BD-4E29-930E-78CD15240975}"/>
              </a:ext>
            </a:extLst>
          </p:cNvPr>
          <p:cNvSpPr>
            <a:spLocks noGrp="1"/>
          </p:cNvSpPr>
          <p:nvPr>
            <p:ph type="title"/>
          </p:nvPr>
        </p:nvSpPr>
        <p:spPr>
          <a:xfrm>
            <a:off x="0" y="218003"/>
            <a:ext cx="9143999" cy="632887"/>
          </a:xfrm>
          <a:solidFill>
            <a:schemeClr val="bg1"/>
          </a:solidFill>
        </p:spPr>
        <p:txBody>
          <a:bodyPr>
            <a:normAutofit fontScale="90000"/>
          </a:bodyPr>
          <a:lstStyle/>
          <a:p>
            <a:pPr algn="ctr"/>
            <a:r>
              <a:rPr lang="en-US" sz="3600" b="1" dirty="0">
                <a:solidFill>
                  <a:srgbClr val="2AA9B1"/>
                </a:solidFill>
                <a:latin typeface="Segoe UI" panose="020B0502040204020203" pitchFamily="34" charset="0"/>
                <a:cs typeface="Segoe UI" panose="020B0502040204020203" pitchFamily="34" charset="0"/>
              </a:rPr>
              <a:t>Integrated Health Systems Around the World</a:t>
            </a:r>
          </a:p>
        </p:txBody>
      </p:sp>
    </p:spTree>
    <p:extLst>
      <p:ext uri="{BB962C8B-B14F-4D97-AF65-F5344CB8AC3E}">
        <p14:creationId xmlns:p14="http://schemas.microsoft.com/office/powerpoint/2010/main" val="40916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pic>
        <p:nvPicPr>
          <p:cNvPr id="4" name="Picture 3">
            <a:extLst>
              <a:ext uri="{FF2B5EF4-FFF2-40B4-BE49-F238E27FC236}">
                <a16:creationId xmlns:a16="http://schemas.microsoft.com/office/drawing/2014/main" id="{8F985C00-0ACB-46AB-9CA7-5D40ACA4EF5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13296" b="-934"/>
          <a:stretch/>
        </p:blipFill>
        <p:spPr>
          <a:xfrm rot="21480000">
            <a:off x="1121426" y="1580836"/>
            <a:ext cx="6901145" cy="4535935"/>
          </a:xfrm>
          <a:prstGeom prst="rect">
            <a:avLst/>
          </a:prstGeom>
        </p:spPr>
      </p:pic>
      <p:sp>
        <p:nvSpPr>
          <p:cNvPr id="7" name="Rectangle 6">
            <a:extLst>
              <a:ext uri="{FF2B5EF4-FFF2-40B4-BE49-F238E27FC236}">
                <a16:creationId xmlns:a16="http://schemas.microsoft.com/office/drawing/2014/main" id="{73A79F2E-8091-4AEB-B114-39E9DC0C66D8}"/>
              </a:ext>
            </a:extLst>
          </p:cNvPr>
          <p:cNvSpPr/>
          <p:nvPr/>
        </p:nvSpPr>
        <p:spPr>
          <a:xfrm>
            <a:off x="1" y="676955"/>
            <a:ext cx="9143999" cy="1015663"/>
          </a:xfrm>
          <a:prstGeom prst="rect">
            <a:avLst/>
          </a:prstGeom>
          <a:solidFill>
            <a:schemeClr val="bg1"/>
          </a:solidFill>
        </p:spPr>
        <p:txBody>
          <a:bodyPr wrap="square">
            <a:spAutoFit/>
          </a:bodyPr>
          <a:lstStyle/>
          <a:p>
            <a:pPr algn="ctr">
              <a:spcBef>
                <a:spcPts val="600"/>
              </a:spcBef>
              <a:spcAft>
                <a:spcPts val="600"/>
              </a:spcAft>
            </a:pPr>
            <a:r>
              <a:rPr lang="en-US" sz="2000" b="1" i="1" dirty="0">
                <a:latin typeface="Segoe UI" panose="020B0502040204020203" pitchFamily="34" charset="0"/>
                <a:cs typeface="Segoe UI" panose="020B0502040204020203" pitchFamily="34" charset="0"/>
              </a:rPr>
              <a:t>Moving from the left to the right will help realize the potential for integrated care by enabling organizations to think, work and act differently.</a:t>
            </a:r>
          </a:p>
        </p:txBody>
      </p:sp>
      <p:sp>
        <p:nvSpPr>
          <p:cNvPr id="6" name="Title 1">
            <a:extLst>
              <a:ext uri="{FF2B5EF4-FFF2-40B4-BE49-F238E27FC236}">
                <a16:creationId xmlns:a16="http://schemas.microsoft.com/office/drawing/2014/main" id="{89AD956B-FB3C-42B6-8613-D13DBB022BBC}"/>
              </a:ext>
            </a:extLst>
          </p:cNvPr>
          <p:cNvSpPr>
            <a:spLocks noGrp="1"/>
          </p:cNvSpPr>
          <p:nvPr>
            <p:ph type="title"/>
          </p:nvPr>
        </p:nvSpPr>
        <p:spPr>
          <a:xfrm>
            <a:off x="1" y="44068"/>
            <a:ext cx="9143999" cy="632887"/>
          </a:xfrm>
          <a:solidFill>
            <a:schemeClr val="bg1"/>
          </a:solidFill>
        </p:spPr>
        <p:txBody>
          <a:bodyPr>
            <a:normAutofit/>
          </a:bodyPr>
          <a:lstStyle/>
          <a:p>
            <a:pPr algn="ctr"/>
            <a:r>
              <a:rPr lang="en-US" sz="3200" b="1" dirty="0">
                <a:solidFill>
                  <a:srgbClr val="2AA9B1"/>
                </a:solidFill>
                <a:latin typeface="Segoe UI" panose="020B0502040204020203" pitchFamily="34" charset="0"/>
                <a:cs typeface="Segoe UI" panose="020B0502040204020203" pitchFamily="34" charset="0"/>
              </a:rPr>
              <a:t>The Seismic Shifts</a:t>
            </a:r>
          </a:p>
        </p:txBody>
      </p:sp>
    </p:spTree>
    <p:extLst>
      <p:ext uri="{BB962C8B-B14F-4D97-AF65-F5344CB8AC3E}">
        <p14:creationId xmlns:p14="http://schemas.microsoft.com/office/powerpoint/2010/main" val="81266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4C70E0-43AD-46BF-8F30-A8F9654EE918}"/>
              </a:ext>
            </a:extLst>
          </p:cNvPr>
          <p:cNvPicPr>
            <a:picLocks noChangeAspect="1"/>
          </p:cNvPicPr>
          <p:nvPr/>
        </p:nvPicPr>
        <p:blipFill>
          <a:blip r:embed="rId3"/>
          <a:stretch>
            <a:fillRect/>
          </a:stretch>
        </p:blipFill>
        <p:spPr>
          <a:xfrm rot="818859">
            <a:off x="4665082" y="1874191"/>
            <a:ext cx="4146159" cy="3109619"/>
          </a:xfrm>
          <a:prstGeom prst="rect">
            <a:avLst/>
          </a:prstGeom>
          <a:ln>
            <a:no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5352E9A2-DDBB-4B2D-9B1C-A4080F880709}"/>
              </a:ext>
            </a:extLst>
          </p:cNvPr>
          <p:cNvPicPr>
            <a:picLocks noChangeAspect="1"/>
          </p:cNvPicPr>
          <p:nvPr/>
        </p:nvPicPr>
        <p:blipFill>
          <a:blip r:embed="rId4"/>
          <a:stretch>
            <a:fillRect/>
          </a:stretch>
        </p:blipFill>
        <p:spPr>
          <a:xfrm rot="20909389">
            <a:off x="298946" y="1768949"/>
            <a:ext cx="4241482" cy="3181112"/>
          </a:xfrm>
          <a:prstGeom prst="rect">
            <a:avLst/>
          </a:prstGeom>
          <a:ln>
            <a:no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36F726A0-D938-4FF4-A7A5-CF02677E5F07}"/>
              </a:ext>
            </a:extLst>
          </p:cNvPr>
          <p:cNvPicPr>
            <a:picLocks noChangeAspect="1"/>
          </p:cNvPicPr>
          <p:nvPr/>
        </p:nvPicPr>
        <p:blipFill rotWithShape="1">
          <a:blip r:embed="rId5"/>
          <a:srcRect t="4842" b="13877"/>
          <a:stretch/>
        </p:blipFill>
        <p:spPr>
          <a:xfrm>
            <a:off x="2638192" y="4705409"/>
            <a:ext cx="3324295" cy="2026509"/>
          </a:xfrm>
          <a:prstGeom prst="rect">
            <a:avLst/>
          </a:prstGeom>
          <a:ln>
            <a:noFill/>
          </a:ln>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4010FAE3-D991-4ECB-B6E9-D4B51BF2E37C}"/>
              </a:ext>
            </a:extLst>
          </p:cNvPr>
          <p:cNvSpPr>
            <a:spLocks noGrp="1"/>
          </p:cNvSpPr>
          <p:nvPr>
            <p:ph type="title"/>
          </p:nvPr>
        </p:nvSpPr>
        <p:spPr>
          <a:xfrm>
            <a:off x="24211" y="137838"/>
            <a:ext cx="9143999" cy="632887"/>
          </a:xfrm>
          <a:solidFill>
            <a:schemeClr val="bg1"/>
          </a:solidFill>
        </p:spPr>
        <p:txBody>
          <a:bodyPr>
            <a:normAutofit fontScale="90000"/>
          </a:bodyPr>
          <a:lstStyle/>
          <a:p>
            <a:pPr algn="ctr"/>
            <a:r>
              <a:rPr lang="en-US" sz="3600" b="1" dirty="0">
                <a:solidFill>
                  <a:srgbClr val="2AA9B1"/>
                </a:solidFill>
                <a:latin typeface="Segoe UI" panose="020B0502040204020203" pitchFamily="34" charset="0"/>
                <a:cs typeface="Segoe UI" panose="020B0502040204020203" pitchFamily="34" charset="0"/>
              </a:rPr>
              <a:t>Project A and Project D</a:t>
            </a:r>
            <a:br>
              <a:rPr lang="en-US" sz="3600" b="1" dirty="0">
                <a:solidFill>
                  <a:srgbClr val="2AA9B1"/>
                </a:solidFill>
                <a:latin typeface="Segoe UI" panose="020B0502040204020203" pitchFamily="34" charset="0"/>
                <a:cs typeface="Segoe UI" panose="020B0502040204020203" pitchFamily="34" charset="0"/>
              </a:rPr>
            </a:br>
            <a:endParaRPr lang="en-US" sz="3600" b="1" dirty="0">
              <a:solidFill>
                <a:srgbClr val="2AA9B1"/>
              </a:solidFill>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5D0565E2-C809-4F32-B723-2BDF96096D97}"/>
              </a:ext>
            </a:extLst>
          </p:cNvPr>
          <p:cNvSpPr/>
          <p:nvPr/>
        </p:nvSpPr>
        <p:spPr>
          <a:xfrm>
            <a:off x="24212" y="471393"/>
            <a:ext cx="9143999" cy="923330"/>
          </a:xfrm>
          <a:prstGeom prst="rect">
            <a:avLst/>
          </a:prstGeom>
        </p:spPr>
        <p:txBody>
          <a:bodyPr wrap="square">
            <a:spAutoFit/>
          </a:bodyPr>
          <a:lstStyle/>
          <a:p>
            <a:pPr algn="ctr">
              <a:lnSpc>
                <a:spcPct val="90000"/>
              </a:lnSpc>
              <a:spcBef>
                <a:spcPts val="600"/>
              </a:spcBef>
              <a:spcAft>
                <a:spcPts val="600"/>
              </a:spcAft>
            </a:pPr>
            <a:r>
              <a:rPr lang="en-US" sz="2000" b="1" i="1" dirty="0">
                <a:latin typeface="Segoe UI" panose="020B0502040204020203" pitchFamily="34" charset="0"/>
                <a:cs typeface="Segoe UI" panose="020B0502040204020203" pitchFamily="34" charset="0"/>
              </a:rPr>
              <a:t>Examples of how we can do things in new power ways to bring about change in ambulance services in the UK. For more information: </a:t>
            </a:r>
            <a:r>
              <a:rPr lang="en-US" sz="2000" b="1" i="1" dirty="0">
                <a:latin typeface="Segoe UI" panose="020B0502040204020203" pitchFamily="34" charset="0"/>
                <a:cs typeface="Segoe UI" panose="020B0502040204020203" pitchFamily="34" charset="0"/>
                <a:hlinkClick r:id="rId6"/>
              </a:rPr>
              <a:t>https://aace.org.uk/national-programme/project-a/</a:t>
            </a:r>
            <a:endParaRPr lang="en-US" sz="2000" b="1"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73605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11B5BF7A6CB4478B4ACAA700C780EC" ma:contentTypeVersion="10" ma:contentTypeDescription="Create a new document." ma:contentTypeScope="" ma:versionID="0e88a2fbf0893734779deff4a8f77328">
  <xsd:schema xmlns:xsd="http://www.w3.org/2001/XMLSchema" xmlns:xs="http://www.w3.org/2001/XMLSchema" xmlns:p="http://schemas.microsoft.com/office/2006/metadata/properties" xmlns:ns3="d196367a-45bd-48ec-b852-923301bd85bd" xmlns:ns4="afdc208f-6079-427d-b850-9451920db64b" targetNamespace="http://schemas.microsoft.com/office/2006/metadata/properties" ma:root="true" ma:fieldsID="316489e9bc403aa1bc7eb57040178b96" ns3:_="" ns4:_="">
    <xsd:import namespace="d196367a-45bd-48ec-b852-923301bd85bd"/>
    <xsd:import namespace="afdc208f-6079-427d-b850-9451920db6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6367a-45bd-48ec-b852-923301bd8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dc208f-6079-427d-b850-9451920db64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80E7B9-BCE0-4C7B-A951-F08D2F0AF8AA}">
  <ds:schemaRefs>
    <ds:schemaRef ds:uri="http://schemas.microsoft.com/sharepoint/v3/contenttype/forms"/>
  </ds:schemaRefs>
</ds:datastoreItem>
</file>

<file path=customXml/itemProps2.xml><?xml version="1.0" encoding="utf-8"?>
<ds:datastoreItem xmlns:ds="http://schemas.openxmlformats.org/officeDocument/2006/customXml" ds:itemID="{DC0A8DAE-BBBF-45AD-9B48-66F21DAF6F81}">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afdc208f-6079-427d-b850-9451920db64b"/>
    <ds:schemaRef ds:uri="d196367a-45bd-48ec-b852-923301bd85bd"/>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99C4A5-6B4B-4E01-927A-54007567C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6367a-45bd-48ec-b852-923301bd85bd"/>
    <ds:schemaRef ds:uri="afdc208f-6079-427d-b850-9451920db6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TotalTime>
  <Words>1258</Words>
  <Application>Microsoft Office PowerPoint</Application>
  <PresentationFormat>On-screen Show (4:3)</PresentationFormat>
  <Paragraphs>184</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Helvetica Neue Light</vt:lpstr>
      <vt:lpstr>Impact</vt:lpstr>
      <vt:lpstr>Segoe UI</vt:lpstr>
      <vt:lpstr>Office Theme</vt:lpstr>
      <vt:lpstr>PowerPoint Presentation</vt:lpstr>
      <vt:lpstr>Overview of the Day</vt:lpstr>
      <vt:lpstr>PowerPoint Presentation</vt:lpstr>
      <vt:lpstr>Goals of the Keynote</vt:lpstr>
      <vt:lpstr>Definitions of Integrated Care</vt:lpstr>
      <vt:lpstr>Overview of Integrated Health Systems</vt:lpstr>
      <vt:lpstr>Integrated Health Systems Around the World</vt:lpstr>
      <vt:lpstr>The Seismic Shifts</vt:lpstr>
      <vt:lpstr>Project A and Project D </vt:lpstr>
      <vt:lpstr>A celebration of some of the great work already happening in community paramedicine</vt:lpstr>
      <vt:lpstr>Supporting Communities</vt:lpstr>
      <vt:lpstr>Reflections</vt:lpstr>
      <vt:lpstr>PowerPoint Presentation</vt:lpstr>
      <vt:lpstr>PowerPoint Presentation</vt:lpstr>
      <vt:lpstr>Goals of the Panel Discussion</vt:lpstr>
      <vt:lpstr>PowerPoint Presentation</vt:lpstr>
      <vt:lpstr>PowerPoint Presentation</vt:lpstr>
      <vt:lpstr>PowerPoint Presentation</vt:lpstr>
      <vt:lpstr>Goals of the Workshop</vt:lpstr>
      <vt:lpstr>PowerPoint Presentation</vt:lpstr>
      <vt:lpstr>Opportunities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Gollob</dc:creator>
  <cp:lastModifiedBy>Deborah Gollob</cp:lastModifiedBy>
  <cp:revision>8</cp:revision>
  <dcterms:created xsi:type="dcterms:W3CDTF">2019-11-18T21:35:14Z</dcterms:created>
  <dcterms:modified xsi:type="dcterms:W3CDTF">2019-11-29T20:47:23Z</dcterms:modified>
</cp:coreProperties>
</file>