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5" r:id="rId3"/>
    <p:sldId id="374" r:id="rId4"/>
    <p:sldId id="381" r:id="rId5"/>
    <p:sldId id="376" r:id="rId6"/>
    <p:sldId id="262" r:id="rId7"/>
    <p:sldId id="379" r:id="rId8"/>
    <p:sldId id="377" r:id="rId9"/>
    <p:sldId id="383" r:id="rId10"/>
    <p:sldId id="384" r:id="rId11"/>
    <p:sldId id="378" r:id="rId12"/>
    <p:sldId id="327" r:id="rId13"/>
    <p:sldId id="382" r:id="rId14"/>
    <p:sldId id="380" r:id="rId15"/>
    <p:sldId id="270" r:id="rId1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897" autoAdjust="0"/>
    <p:restoredTop sz="94660"/>
  </p:normalViewPr>
  <p:slideViewPr>
    <p:cSldViewPr snapToGrid="0">
      <p:cViewPr varScale="1">
        <p:scale>
          <a:sx n="70" d="100"/>
          <a:sy n="70" d="100"/>
        </p:scale>
        <p:origin x="10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8.svg"/><Relationship Id="rId1" Type="http://schemas.openxmlformats.org/officeDocument/2006/relationships/image" Target="../media/image17.png"/><Relationship Id="rId6" Type="http://schemas.openxmlformats.org/officeDocument/2006/relationships/image" Target="../media/image12.svg"/><Relationship Id="rId5" Type="http://schemas.openxmlformats.org/officeDocument/2006/relationships/image" Target="../media/image19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coloredoutline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BAC75C-BBE3-4B8B-B77B-835086C557CB}" type="doc">
      <dgm:prSet loTypeId="urn:microsoft.com/office/officeart/2005/8/layout/default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1A805D1-3E39-4C7D-856F-2921CFA80CB6}">
      <dgm:prSet/>
      <dgm:spPr/>
      <dgm:t>
        <a:bodyPr/>
        <a:lstStyle/>
        <a:p>
          <a:r>
            <a:rPr lang="en-CA" dirty="0"/>
            <a:t>LHIN funded program to help with the seasonal influenza surge.</a:t>
          </a:r>
          <a:endParaRPr lang="en-US" dirty="0"/>
        </a:p>
      </dgm:t>
    </dgm:pt>
    <dgm:pt modelId="{3A5F863E-AA98-4358-B29D-95F1E6A9F56D}" type="parTrans" cxnId="{3E0860B7-87D9-436D-ACE0-F6C81B3385B5}">
      <dgm:prSet/>
      <dgm:spPr/>
      <dgm:t>
        <a:bodyPr/>
        <a:lstStyle/>
        <a:p>
          <a:endParaRPr lang="en-US"/>
        </a:p>
      </dgm:t>
    </dgm:pt>
    <dgm:pt modelId="{FEFF3B97-2A41-473D-A65C-D0B0640518AE}" type="sibTrans" cxnId="{3E0860B7-87D9-436D-ACE0-F6C81B3385B5}">
      <dgm:prSet phldrT="1"/>
      <dgm:spPr/>
      <dgm:t>
        <a:bodyPr/>
        <a:lstStyle/>
        <a:p>
          <a:endParaRPr lang="en-US"/>
        </a:p>
      </dgm:t>
    </dgm:pt>
    <dgm:pt modelId="{C93979D6-AFE1-4C92-A506-A7A3C4867E17}">
      <dgm:prSet/>
      <dgm:spPr/>
      <dgm:t>
        <a:bodyPr/>
        <a:lstStyle/>
        <a:p>
          <a:r>
            <a:rPr lang="en-CA" dirty="0"/>
            <a:t>Additional training on assessment, identification, testing and treatment of the influenza virus.</a:t>
          </a:r>
          <a:endParaRPr lang="en-US" dirty="0"/>
        </a:p>
      </dgm:t>
    </dgm:pt>
    <dgm:pt modelId="{97BD49BA-A845-4C9B-8A97-A62B451C1510}" type="parTrans" cxnId="{C39B8F78-D60D-442E-BFC2-A6FB4F2BCBDD}">
      <dgm:prSet/>
      <dgm:spPr/>
      <dgm:t>
        <a:bodyPr/>
        <a:lstStyle/>
        <a:p>
          <a:endParaRPr lang="en-US"/>
        </a:p>
      </dgm:t>
    </dgm:pt>
    <dgm:pt modelId="{3438A2F2-FAE9-412A-BC9C-17F89CF69880}" type="sibTrans" cxnId="{C39B8F78-D60D-442E-BFC2-A6FB4F2BCBDD}">
      <dgm:prSet phldrT="2"/>
      <dgm:spPr/>
      <dgm:t>
        <a:bodyPr/>
        <a:lstStyle/>
        <a:p>
          <a:endParaRPr lang="en-US"/>
        </a:p>
      </dgm:t>
    </dgm:pt>
    <dgm:pt modelId="{EFCC0BD1-4F12-42C6-9C3B-D563C35BEE8F}">
      <dgm:prSet/>
      <dgm:spPr/>
      <dgm:t>
        <a:bodyPr/>
        <a:lstStyle/>
        <a:p>
          <a:r>
            <a:rPr lang="en-CA" dirty="0"/>
            <a:t>2 additional CPRU paramedics on staffed 12 hours day, 7 days/week.</a:t>
          </a:r>
          <a:endParaRPr lang="en-US" dirty="0"/>
        </a:p>
      </dgm:t>
    </dgm:pt>
    <dgm:pt modelId="{A89A4D96-F985-4918-AAE5-0B985672E14C}" type="parTrans" cxnId="{0A8410ED-CDD9-4E46-8797-CBE9FC0D0BB4}">
      <dgm:prSet/>
      <dgm:spPr/>
      <dgm:t>
        <a:bodyPr/>
        <a:lstStyle/>
        <a:p>
          <a:endParaRPr lang="en-US"/>
        </a:p>
      </dgm:t>
    </dgm:pt>
    <dgm:pt modelId="{2DBAC01F-6479-4090-9807-CF86337C1F18}" type="sibTrans" cxnId="{0A8410ED-CDD9-4E46-8797-CBE9FC0D0BB4}">
      <dgm:prSet phldrT="3"/>
      <dgm:spPr/>
      <dgm:t>
        <a:bodyPr/>
        <a:lstStyle/>
        <a:p>
          <a:endParaRPr lang="en-US"/>
        </a:p>
      </dgm:t>
    </dgm:pt>
    <dgm:pt modelId="{DBA0C3ED-7349-4FFB-BA24-47221945D4D4}">
      <dgm:prSet/>
      <dgm:spPr/>
      <dgm:t>
        <a:bodyPr/>
        <a:lstStyle/>
        <a:p>
          <a:r>
            <a:rPr lang="en-CA" dirty="0"/>
            <a:t>200 vaccines administered at 15 clinics throughout the county.</a:t>
          </a:r>
          <a:endParaRPr lang="en-US" dirty="0"/>
        </a:p>
      </dgm:t>
    </dgm:pt>
    <dgm:pt modelId="{64FA6E1F-2E6E-441E-A93C-24908D0DD0EF}" type="parTrans" cxnId="{58EF3CB4-9A0D-402D-96C2-80672CA59881}">
      <dgm:prSet/>
      <dgm:spPr/>
      <dgm:t>
        <a:bodyPr/>
        <a:lstStyle/>
        <a:p>
          <a:endParaRPr lang="en-US"/>
        </a:p>
      </dgm:t>
    </dgm:pt>
    <dgm:pt modelId="{ACB11D16-D290-4177-B1D3-596D17C9D594}" type="sibTrans" cxnId="{58EF3CB4-9A0D-402D-96C2-80672CA59881}">
      <dgm:prSet phldrT="4"/>
      <dgm:spPr/>
      <dgm:t>
        <a:bodyPr/>
        <a:lstStyle/>
        <a:p>
          <a:endParaRPr lang="en-US"/>
        </a:p>
      </dgm:t>
    </dgm:pt>
    <dgm:pt modelId="{05905CEA-A391-4421-B85F-AEEED739CEF3}">
      <dgm:prSet/>
      <dgm:spPr/>
      <dgm:t>
        <a:bodyPr/>
        <a:lstStyle/>
        <a:p>
          <a:r>
            <a:rPr lang="en-CA"/>
            <a:t>24hr access to a paramedic via 1-844 #.</a:t>
          </a:r>
          <a:endParaRPr lang="en-US"/>
        </a:p>
      </dgm:t>
    </dgm:pt>
    <dgm:pt modelId="{305FB2B7-6D8D-4695-BA80-4C16004A3FC4}" type="parTrans" cxnId="{B5ED85E2-6A36-49E4-AC1A-7783B2E6D179}">
      <dgm:prSet/>
      <dgm:spPr/>
      <dgm:t>
        <a:bodyPr/>
        <a:lstStyle/>
        <a:p>
          <a:endParaRPr lang="en-US"/>
        </a:p>
      </dgm:t>
    </dgm:pt>
    <dgm:pt modelId="{8C54A4A1-8203-4BDA-9DE5-CC9F5408CA8E}" type="sibTrans" cxnId="{B5ED85E2-6A36-49E4-AC1A-7783B2E6D179}">
      <dgm:prSet phldrT="5"/>
      <dgm:spPr/>
      <dgm:t>
        <a:bodyPr/>
        <a:lstStyle/>
        <a:p>
          <a:endParaRPr lang="en-US"/>
        </a:p>
      </dgm:t>
    </dgm:pt>
    <dgm:pt modelId="{1DD1C27D-D3FA-4CAB-9E97-B621995E2FE8}" type="pres">
      <dgm:prSet presAssocID="{35BAC75C-BBE3-4B8B-B77B-835086C557CB}" presName="diagram" presStyleCnt="0">
        <dgm:presLayoutVars>
          <dgm:dir/>
          <dgm:resizeHandles val="exact"/>
        </dgm:presLayoutVars>
      </dgm:prSet>
      <dgm:spPr/>
    </dgm:pt>
    <dgm:pt modelId="{8AEB45E9-9C50-450E-A4F1-15D9D6134933}" type="pres">
      <dgm:prSet presAssocID="{E1A805D1-3E39-4C7D-856F-2921CFA80CB6}" presName="node" presStyleLbl="node1" presStyleIdx="0" presStyleCnt="5">
        <dgm:presLayoutVars>
          <dgm:bulletEnabled val="1"/>
        </dgm:presLayoutVars>
      </dgm:prSet>
      <dgm:spPr/>
    </dgm:pt>
    <dgm:pt modelId="{57EBCBE5-0B84-4429-9653-850B4550108B}" type="pres">
      <dgm:prSet presAssocID="{FEFF3B97-2A41-473D-A65C-D0B0640518AE}" presName="sibTrans" presStyleCnt="0"/>
      <dgm:spPr/>
    </dgm:pt>
    <dgm:pt modelId="{CAFA4621-1F69-4681-BFDD-F462A2A627BF}" type="pres">
      <dgm:prSet presAssocID="{C93979D6-AFE1-4C92-A506-A7A3C4867E17}" presName="node" presStyleLbl="node1" presStyleIdx="1" presStyleCnt="5">
        <dgm:presLayoutVars>
          <dgm:bulletEnabled val="1"/>
        </dgm:presLayoutVars>
      </dgm:prSet>
      <dgm:spPr/>
    </dgm:pt>
    <dgm:pt modelId="{6FAEFF12-908E-44EB-BFBA-AB8919D92F80}" type="pres">
      <dgm:prSet presAssocID="{3438A2F2-FAE9-412A-BC9C-17F89CF69880}" presName="sibTrans" presStyleCnt="0"/>
      <dgm:spPr/>
    </dgm:pt>
    <dgm:pt modelId="{A382794F-795E-43EA-AABF-DAD597189062}" type="pres">
      <dgm:prSet presAssocID="{EFCC0BD1-4F12-42C6-9C3B-D563C35BEE8F}" presName="node" presStyleLbl="node1" presStyleIdx="2" presStyleCnt="5">
        <dgm:presLayoutVars>
          <dgm:bulletEnabled val="1"/>
        </dgm:presLayoutVars>
      </dgm:prSet>
      <dgm:spPr/>
    </dgm:pt>
    <dgm:pt modelId="{703BD591-FA0B-4398-9AF6-225154010EDC}" type="pres">
      <dgm:prSet presAssocID="{2DBAC01F-6479-4090-9807-CF86337C1F18}" presName="sibTrans" presStyleCnt="0"/>
      <dgm:spPr/>
    </dgm:pt>
    <dgm:pt modelId="{96BDC499-323E-42AF-8512-67D5CD5A34FE}" type="pres">
      <dgm:prSet presAssocID="{DBA0C3ED-7349-4FFB-BA24-47221945D4D4}" presName="node" presStyleLbl="node1" presStyleIdx="3" presStyleCnt="5" custLinFactNeighborX="-55052" custLinFactNeighborY="-2316">
        <dgm:presLayoutVars>
          <dgm:bulletEnabled val="1"/>
        </dgm:presLayoutVars>
      </dgm:prSet>
      <dgm:spPr/>
    </dgm:pt>
    <dgm:pt modelId="{76787CCF-31F5-4C2A-8545-6A4657BD04A8}" type="pres">
      <dgm:prSet presAssocID="{ACB11D16-D290-4177-B1D3-596D17C9D594}" presName="sibTrans" presStyleCnt="0"/>
      <dgm:spPr/>
    </dgm:pt>
    <dgm:pt modelId="{A657EE7E-3D45-4113-AE07-4D9A0A3BC70C}" type="pres">
      <dgm:prSet presAssocID="{05905CEA-A391-4421-B85F-AEEED739CEF3}" presName="node" presStyleLbl="node1" presStyleIdx="4" presStyleCnt="5" custLinFactNeighborX="-55000" custLinFactNeighborY="-2780">
        <dgm:presLayoutVars>
          <dgm:bulletEnabled val="1"/>
        </dgm:presLayoutVars>
      </dgm:prSet>
      <dgm:spPr/>
    </dgm:pt>
  </dgm:ptLst>
  <dgm:cxnLst>
    <dgm:cxn modelId="{405F9A03-5785-4C04-848C-5BCAB9D9D769}" type="presOf" srcId="{C93979D6-AFE1-4C92-A506-A7A3C4867E17}" destId="{CAFA4621-1F69-4681-BFDD-F462A2A627BF}" srcOrd="0" destOrd="0" presId="urn:microsoft.com/office/officeart/2005/8/layout/default"/>
    <dgm:cxn modelId="{41F7C449-361E-4F39-8EFC-F94FCE85F475}" type="presOf" srcId="{E1A805D1-3E39-4C7D-856F-2921CFA80CB6}" destId="{8AEB45E9-9C50-450E-A4F1-15D9D6134933}" srcOrd="0" destOrd="0" presId="urn:microsoft.com/office/officeart/2005/8/layout/default"/>
    <dgm:cxn modelId="{89BCFD53-9E81-4578-AC99-7FE6FF298A57}" type="presOf" srcId="{35BAC75C-BBE3-4B8B-B77B-835086C557CB}" destId="{1DD1C27D-D3FA-4CAB-9E97-B621995E2FE8}" srcOrd="0" destOrd="0" presId="urn:microsoft.com/office/officeart/2005/8/layout/default"/>
    <dgm:cxn modelId="{12E13375-AA83-4D51-AE7F-5CD911949292}" type="presOf" srcId="{DBA0C3ED-7349-4FFB-BA24-47221945D4D4}" destId="{96BDC499-323E-42AF-8512-67D5CD5A34FE}" srcOrd="0" destOrd="0" presId="urn:microsoft.com/office/officeart/2005/8/layout/default"/>
    <dgm:cxn modelId="{C39B8F78-D60D-442E-BFC2-A6FB4F2BCBDD}" srcId="{35BAC75C-BBE3-4B8B-B77B-835086C557CB}" destId="{C93979D6-AFE1-4C92-A506-A7A3C4867E17}" srcOrd="1" destOrd="0" parTransId="{97BD49BA-A845-4C9B-8A97-A62B451C1510}" sibTransId="{3438A2F2-FAE9-412A-BC9C-17F89CF69880}"/>
    <dgm:cxn modelId="{D1F36A9B-09BD-45ED-87FD-D7E3EFFD5583}" type="presOf" srcId="{EFCC0BD1-4F12-42C6-9C3B-D563C35BEE8F}" destId="{A382794F-795E-43EA-AABF-DAD597189062}" srcOrd="0" destOrd="0" presId="urn:microsoft.com/office/officeart/2005/8/layout/default"/>
    <dgm:cxn modelId="{58EF3CB4-9A0D-402D-96C2-80672CA59881}" srcId="{35BAC75C-BBE3-4B8B-B77B-835086C557CB}" destId="{DBA0C3ED-7349-4FFB-BA24-47221945D4D4}" srcOrd="3" destOrd="0" parTransId="{64FA6E1F-2E6E-441E-A93C-24908D0DD0EF}" sibTransId="{ACB11D16-D290-4177-B1D3-596D17C9D594}"/>
    <dgm:cxn modelId="{3E0860B7-87D9-436D-ACE0-F6C81B3385B5}" srcId="{35BAC75C-BBE3-4B8B-B77B-835086C557CB}" destId="{E1A805D1-3E39-4C7D-856F-2921CFA80CB6}" srcOrd="0" destOrd="0" parTransId="{3A5F863E-AA98-4358-B29D-95F1E6A9F56D}" sibTransId="{FEFF3B97-2A41-473D-A65C-D0B0640518AE}"/>
    <dgm:cxn modelId="{EA4F71C3-E89D-4E2C-A13E-F2DC5DF231CF}" type="presOf" srcId="{05905CEA-A391-4421-B85F-AEEED739CEF3}" destId="{A657EE7E-3D45-4113-AE07-4D9A0A3BC70C}" srcOrd="0" destOrd="0" presId="urn:microsoft.com/office/officeart/2005/8/layout/default"/>
    <dgm:cxn modelId="{B5ED85E2-6A36-49E4-AC1A-7783B2E6D179}" srcId="{35BAC75C-BBE3-4B8B-B77B-835086C557CB}" destId="{05905CEA-A391-4421-B85F-AEEED739CEF3}" srcOrd="4" destOrd="0" parTransId="{305FB2B7-6D8D-4695-BA80-4C16004A3FC4}" sibTransId="{8C54A4A1-8203-4BDA-9DE5-CC9F5408CA8E}"/>
    <dgm:cxn modelId="{0A8410ED-CDD9-4E46-8797-CBE9FC0D0BB4}" srcId="{35BAC75C-BBE3-4B8B-B77B-835086C557CB}" destId="{EFCC0BD1-4F12-42C6-9C3B-D563C35BEE8F}" srcOrd="2" destOrd="0" parTransId="{A89A4D96-F985-4918-AAE5-0B985672E14C}" sibTransId="{2DBAC01F-6479-4090-9807-CF86337C1F18}"/>
    <dgm:cxn modelId="{F1016D80-33A2-4668-BE6F-33643B68577C}" type="presParOf" srcId="{1DD1C27D-D3FA-4CAB-9E97-B621995E2FE8}" destId="{8AEB45E9-9C50-450E-A4F1-15D9D6134933}" srcOrd="0" destOrd="0" presId="urn:microsoft.com/office/officeart/2005/8/layout/default"/>
    <dgm:cxn modelId="{ACBBA1C5-6507-4497-A022-775039449D74}" type="presParOf" srcId="{1DD1C27D-D3FA-4CAB-9E97-B621995E2FE8}" destId="{57EBCBE5-0B84-4429-9653-850B4550108B}" srcOrd="1" destOrd="0" presId="urn:microsoft.com/office/officeart/2005/8/layout/default"/>
    <dgm:cxn modelId="{762EEDF7-7180-4C92-92DB-86E72AF98677}" type="presParOf" srcId="{1DD1C27D-D3FA-4CAB-9E97-B621995E2FE8}" destId="{CAFA4621-1F69-4681-BFDD-F462A2A627BF}" srcOrd="2" destOrd="0" presId="urn:microsoft.com/office/officeart/2005/8/layout/default"/>
    <dgm:cxn modelId="{DF24F35A-CE4C-4287-BF7B-95F9CAD208EC}" type="presParOf" srcId="{1DD1C27D-D3FA-4CAB-9E97-B621995E2FE8}" destId="{6FAEFF12-908E-44EB-BFBA-AB8919D92F80}" srcOrd="3" destOrd="0" presId="urn:microsoft.com/office/officeart/2005/8/layout/default"/>
    <dgm:cxn modelId="{294CEBDB-5DA3-4A1D-A9DB-A70475ED3439}" type="presParOf" srcId="{1DD1C27D-D3FA-4CAB-9E97-B621995E2FE8}" destId="{A382794F-795E-43EA-AABF-DAD597189062}" srcOrd="4" destOrd="0" presId="urn:microsoft.com/office/officeart/2005/8/layout/default"/>
    <dgm:cxn modelId="{573D1D77-EDBF-49F5-8D78-E2FE436A782D}" type="presParOf" srcId="{1DD1C27D-D3FA-4CAB-9E97-B621995E2FE8}" destId="{703BD591-FA0B-4398-9AF6-225154010EDC}" srcOrd="5" destOrd="0" presId="urn:microsoft.com/office/officeart/2005/8/layout/default"/>
    <dgm:cxn modelId="{9796EBC5-78A7-442E-8F30-6C5721EF1A2E}" type="presParOf" srcId="{1DD1C27D-D3FA-4CAB-9E97-B621995E2FE8}" destId="{96BDC499-323E-42AF-8512-67D5CD5A34FE}" srcOrd="6" destOrd="0" presId="urn:microsoft.com/office/officeart/2005/8/layout/default"/>
    <dgm:cxn modelId="{9EF53980-3128-4527-9E4D-0E9742A21106}" type="presParOf" srcId="{1DD1C27D-D3FA-4CAB-9E97-B621995E2FE8}" destId="{76787CCF-31F5-4C2A-8545-6A4657BD04A8}" srcOrd="7" destOrd="0" presId="urn:microsoft.com/office/officeart/2005/8/layout/default"/>
    <dgm:cxn modelId="{724D94E6-0DB3-47F3-8980-FC326C415385}" type="presParOf" srcId="{1DD1C27D-D3FA-4CAB-9E97-B621995E2FE8}" destId="{A657EE7E-3D45-4113-AE07-4D9A0A3BC70C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BAC75C-BBE3-4B8B-B77B-835086C557CB}" type="doc">
      <dgm:prSet loTypeId="urn:microsoft.com/office/officeart/2005/8/layout/default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C89EE80-E22E-4195-B9F5-6E37A2A05F89}">
      <dgm:prSet/>
      <dgm:spPr/>
      <dgm:t>
        <a:bodyPr/>
        <a:lstStyle/>
        <a:p>
          <a:r>
            <a:rPr lang="en-CA"/>
            <a:t>&gt;100 ED diversions...and counting.</a:t>
          </a:r>
          <a:endParaRPr lang="en-US"/>
        </a:p>
      </dgm:t>
    </dgm:pt>
    <dgm:pt modelId="{BC39D282-75A1-4BEA-99DE-DE4A09157CC8}" type="parTrans" cxnId="{65714B64-5E0A-428A-BF17-9636B1FE90DE}">
      <dgm:prSet/>
      <dgm:spPr/>
      <dgm:t>
        <a:bodyPr/>
        <a:lstStyle/>
        <a:p>
          <a:endParaRPr lang="en-US"/>
        </a:p>
      </dgm:t>
    </dgm:pt>
    <dgm:pt modelId="{F821AF5D-D31C-400C-857F-ED688A47847F}" type="sibTrans" cxnId="{65714B64-5E0A-428A-BF17-9636B1FE90DE}">
      <dgm:prSet phldrT="7"/>
      <dgm:spPr/>
      <dgm:t>
        <a:bodyPr/>
        <a:lstStyle/>
        <a:p>
          <a:endParaRPr lang="en-US"/>
        </a:p>
      </dgm:t>
    </dgm:pt>
    <dgm:pt modelId="{147E5FCC-9494-407B-8256-7D3B5FEC4B49}">
      <dgm:prSet/>
      <dgm:spPr/>
      <dgm:t>
        <a:bodyPr/>
        <a:lstStyle/>
        <a:p>
          <a:r>
            <a:rPr lang="en-CA" dirty="0"/>
            <a:t>5% decrease in 911 calls for same time period where CP programs exist.  </a:t>
          </a:r>
          <a:endParaRPr lang="en-US" dirty="0"/>
        </a:p>
      </dgm:t>
    </dgm:pt>
    <dgm:pt modelId="{446CAD7C-6799-4EBF-9366-14EEDCAAB2D3}" type="parTrans" cxnId="{B3BFAE34-68A5-4CFA-8CE8-002E1747BC68}">
      <dgm:prSet/>
      <dgm:spPr/>
      <dgm:t>
        <a:bodyPr/>
        <a:lstStyle/>
        <a:p>
          <a:endParaRPr lang="en-US"/>
        </a:p>
      </dgm:t>
    </dgm:pt>
    <dgm:pt modelId="{6B56D5AA-ABB2-455C-9080-C5D2026C3C21}" type="sibTrans" cxnId="{B3BFAE34-68A5-4CFA-8CE8-002E1747BC68}">
      <dgm:prSet phldrT="8"/>
      <dgm:spPr/>
      <dgm:t>
        <a:bodyPr/>
        <a:lstStyle/>
        <a:p>
          <a:endParaRPr lang="en-US"/>
        </a:p>
      </dgm:t>
    </dgm:pt>
    <dgm:pt modelId="{4D13C9F9-BC70-4D9F-B059-846FF563D163}">
      <dgm:prSet/>
      <dgm:spPr/>
      <dgm:t>
        <a:bodyPr/>
        <a:lstStyle/>
        <a:p>
          <a:r>
            <a:rPr lang="en-CA"/>
            <a:t>85% of patients are &gt;75 years of age</a:t>
          </a:r>
          <a:endParaRPr lang="en-US"/>
        </a:p>
      </dgm:t>
    </dgm:pt>
    <dgm:pt modelId="{ACF42D85-7DC5-403F-94CC-A734DA9AAFDA}" type="parTrans" cxnId="{745EFD5B-03D9-45F5-8A03-470C009ADA9F}">
      <dgm:prSet/>
      <dgm:spPr/>
      <dgm:t>
        <a:bodyPr/>
        <a:lstStyle/>
        <a:p>
          <a:endParaRPr lang="en-US"/>
        </a:p>
      </dgm:t>
    </dgm:pt>
    <dgm:pt modelId="{2D553484-D089-4B16-BD8F-550211557303}" type="sibTrans" cxnId="{745EFD5B-03D9-45F5-8A03-470C009ADA9F}">
      <dgm:prSet phldrT="9"/>
      <dgm:spPr/>
      <dgm:t>
        <a:bodyPr/>
        <a:lstStyle/>
        <a:p>
          <a:endParaRPr lang="en-US"/>
        </a:p>
      </dgm:t>
    </dgm:pt>
    <dgm:pt modelId="{89849CFD-79CF-40EB-94FC-B4B77BE4668A}">
      <dgm:prSet/>
      <dgm:spPr/>
      <dgm:t>
        <a:bodyPr/>
        <a:lstStyle/>
        <a:p>
          <a:r>
            <a:rPr lang="en-CA"/>
            <a:t>18</a:t>
          </a:r>
          <a:r>
            <a:rPr lang="en-CA" dirty="0"/>
            <a:t>% increase in code 72 during the same time period.</a:t>
          </a:r>
          <a:endParaRPr lang="en-US" dirty="0"/>
        </a:p>
      </dgm:t>
    </dgm:pt>
    <dgm:pt modelId="{99A9013B-6249-4776-BAA1-56590777924D}" type="parTrans" cxnId="{4B871CD4-C852-408F-95D1-2800813533A5}">
      <dgm:prSet/>
      <dgm:spPr/>
      <dgm:t>
        <a:bodyPr/>
        <a:lstStyle/>
        <a:p>
          <a:endParaRPr lang="en-CA"/>
        </a:p>
      </dgm:t>
    </dgm:pt>
    <dgm:pt modelId="{3A9FF278-E159-451A-9D29-D6F331142374}" type="sibTrans" cxnId="{4B871CD4-C852-408F-95D1-2800813533A5}">
      <dgm:prSet/>
      <dgm:spPr/>
      <dgm:t>
        <a:bodyPr/>
        <a:lstStyle/>
        <a:p>
          <a:endParaRPr lang="en-CA"/>
        </a:p>
      </dgm:t>
    </dgm:pt>
    <dgm:pt modelId="{AD3756D5-A860-46E0-9C2C-7762F161A89A}">
      <dgm:prSet/>
      <dgm:spPr/>
      <dgm:t>
        <a:bodyPr/>
        <a:lstStyle/>
        <a:p>
          <a:r>
            <a:rPr lang="en-CA" dirty="0"/>
            <a:t>945 Home visits completed.</a:t>
          </a:r>
          <a:endParaRPr lang="en-US" dirty="0"/>
        </a:p>
      </dgm:t>
    </dgm:pt>
    <dgm:pt modelId="{19307930-E2D7-4BA2-84B9-F6E94B14B4AE}" type="sibTrans" cxnId="{7D27F594-3946-4D2D-B186-096BDC0AC8CA}">
      <dgm:prSet phldrT="6"/>
      <dgm:spPr/>
      <dgm:t>
        <a:bodyPr/>
        <a:lstStyle/>
        <a:p>
          <a:endParaRPr lang="en-US"/>
        </a:p>
      </dgm:t>
    </dgm:pt>
    <dgm:pt modelId="{3B568DCA-837A-4088-8F9D-10B2E188407D}" type="parTrans" cxnId="{7D27F594-3946-4D2D-B186-096BDC0AC8CA}">
      <dgm:prSet/>
      <dgm:spPr/>
      <dgm:t>
        <a:bodyPr/>
        <a:lstStyle/>
        <a:p>
          <a:endParaRPr lang="en-US"/>
        </a:p>
      </dgm:t>
    </dgm:pt>
    <dgm:pt modelId="{1DD1C27D-D3FA-4CAB-9E97-B621995E2FE8}" type="pres">
      <dgm:prSet presAssocID="{35BAC75C-BBE3-4B8B-B77B-835086C557CB}" presName="diagram" presStyleCnt="0">
        <dgm:presLayoutVars>
          <dgm:dir/>
          <dgm:resizeHandles val="exact"/>
        </dgm:presLayoutVars>
      </dgm:prSet>
      <dgm:spPr/>
    </dgm:pt>
    <dgm:pt modelId="{A06DDFAE-9E59-4C5F-9B8E-8611868CD8C4}" type="pres">
      <dgm:prSet presAssocID="{AD3756D5-A860-46E0-9C2C-7762F161A89A}" presName="node" presStyleLbl="node1" presStyleIdx="0" presStyleCnt="5" custLinFactNeighborY="764">
        <dgm:presLayoutVars>
          <dgm:bulletEnabled val="1"/>
        </dgm:presLayoutVars>
      </dgm:prSet>
      <dgm:spPr/>
    </dgm:pt>
    <dgm:pt modelId="{EBDF73D2-8079-4700-98D8-34456AB422C5}" type="pres">
      <dgm:prSet presAssocID="{19307930-E2D7-4BA2-84B9-F6E94B14B4AE}" presName="sibTrans" presStyleCnt="0"/>
      <dgm:spPr/>
    </dgm:pt>
    <dgm:pt modelId="{216A94C0-0BF7-4FA8-A096-84D9CEFBFA5E}" type="pres">
      <dgm:prSet presAssocID="{5C89EE80-E22E-4195-B9F5-6E37A2A05F89}" presName="node" presStyleLbl="node1" presStyleIdx="1" presStyleCnt="5">
        <dgm:presLayoutVars>
          <dgm:bulletEnabled val="1"/>
        </dgm:presLayoutVars>
      </dgm:prSet>
      <dgm:spPr/>
    </dgm:pt>
    <dgm:pt modelId="{E7DC77DC-F3DC-4EB6-93A7-EE3488E1EBFB}" type="pres">
      <dgm:prSet presAssocID="{F821AF5D-D31C-400C-857F-ED688A47847F}" presName="sibTrans" presStyleCnt="0"/>
      <dgm:spPr/>
    </dgm:pt>
    <dgm:pt modelId="{2835AEC6-5CF0-43C4-86E6-708E145CD9AA}" type="pres">
      <dgm:prSet presAssocID="{147E5FCC-9494-407B-8256-7D3B5FEC4B49}" presName="node" presStyleLbl="node1" presStyleIdx="2" presStyleCnt="5">
        <dgm:presLayoutVars>
          <dgm:bulletEnabled val="1"/>
        </dgm:presLayoutVars>
      </dgm:prSet>
      <dgm:spPr/>
    </dgm:pt>
    <dgm:pt modelId="{C956525E-D3D8-47A9-ADC7-67E98A4925FD}" type="pres">
      <dgm:prSet presAssocID="{6B56D5AA-ABB2-455C-9080-C5D2026C3C21}" presName="sibTrans" presStyleCnt="0"/>
      <dgm:spPr/>
    </dgm:pt>
    <dgm:pt modelId="{D4889F77-B8F3-4EB2-BC46-D6ABB228F9CC}" type="pres">
      <dgm:prSet presAssocID="{89849CFD-79CF-40EB-94FC-B4B77BE4668A}" presName="node" presStyleLbl="node1" presStyleIdx="3" presStyleCnt="5">
        <dgm:presLayoutVars>
          <dgm:bulletEnabled val="1"/>
        </dgm:presLayoutVars>
      </dgm:prSet>
      <dgm:spPr/>
    </dgm:pt>
    <dgm:pt modelId="{F47CF4C9-C2F4-4B62-9F9A-0CE047940760}" type="pres">
      <dgm:prSet presAssocID="{3A9FF278-E159-451A-9D29-D6F331142374}" presName="sibTrans" presStyleCnt="0"/>
      <dgm:spPr/>
    </dgm:pt>
    <dgm:pt modelId="{53F2685C-006D-4F5B-A2C1-4BFE43309505}" type="pres">
      <dgm:prSet presAssocID="{4D13C9F9-BC70-4D9F-B059-846FF563D163}" presName="node" presStyleLbl="node1" presStyleIdx="4" presStyleCnt="5">
        <dgm:presLayoutVars>
          <dgm:bulletEnabled val="1"/>
        </dgm:presLayoutVars>
      </dgm:prSet>
      <dgm:spPr/>
    </dgm:pt>
  </dgm:ptLst>
  <dgm:cxnLst>
    <dgm:cxn modelId="{D201C10A-53E8-452C-BF91-575E45182A4B}" type="presOf" srcId="{AD3756D5-A860-46E0-9C2C-7762F161A89A}" destId="{A06DDFAE-9E59-4C5F-9B8E-8611868CD8C4}" srcOrd="0" destOrd="0" presId="urn:microsoft.com/office/officeart/2005/8/layout/default"/>
    <dgm:cxn modelId="{A68E9A0D-C638-4F57-A189-9FD7FCFF0F2A}" type="presOf" srcId="{5C89EE80-E22E-4195-B9F5-6E37A2A05F89}" destId="{216A94C0-0BF7-4FA8-A096-84D9CEFBFA5E}" srcOrd="0" destOrd="0" presId="urn:microsoft.com/office/officeart/2005/8/layout/default"/>
    <dgm:cxn modelId="{B3BFAE34-68A5-4CFA-8CE8-002E1747BC68}" srcId="{35BAC75C-BBE3-4B8B-B77B-835086C557CB}" destId="{147E5FCC-9494-407B-8256-7D3B5FEC4B49}" srcOrd="2" destOrd="0" parTransId="{446CAD7C-6799-4EBF-9366-14EEDCAAB2D3}" sibTransId="{6B56D5AA-ABB2-455C-9080-C5D2026C3C21}"/>
    <dgm:cxn modelId="{745EFD5B-03D9-45F5-8A03-470C009ADA9F}" srcId="{35BAC75C-BBE3-4B8B-B77B-835086C557CB}" destId="{4D13C9F9-BC70-4D9F-B059-846FF563D163}" srcOrd="4" destOrd="0" parTransId="{ACF42D85-7DC5-403F-94CC-A734DA9AAFDA}" sibTransId="{2D553484-D089-4B16-BD8F-550211557303}"/>
    <dgm:cxn modelId="{65714B64-5E0A-428A-BF17-9636B1FE90DE}" srcId="{35BAC75C-BBE3-4B8B-B77B-835086C557CB}" destId="{5C89EE80-E22E-4195-B9F5-6E37A2A05F89}" srcOrd="1" destOrd="0" parTransId="{BC39D282-75A1-4BEA-99DE-DE4A09157CC8}" sibTransId="{F821AF5D-D31C-400C-857F-ED688A47847F}"/>
    <dgm:cxn modelId="{89BCFD53-9E81-4578-AC99-7FE6FF298A57}" type="presOf" srcId="{35BAC75C-BBE3-4B8B-B77B-835086C557CB}" destId="{1DD1C27D-D3FA-4CAB-9E97-B621995E2FE8}" srcOrd="0" destOrd="0" presId="urn:microsoft.com/office/officeart/2005/8/layout/default"/>
    <dgm:cxn modelId="{820F4792-14CD-4C40-8D97-998C5F87EF07}" type="presOf" srcId="{89849CFD-79CF-40EB-94FC-B4B77BE4668A}" destId="{D4889F77-B8F3-4EB2-BC46-D6ABB228F9CC}" srcOrd="0" destOrd="0" presId="urn:microsoft.com/office/officeart/2005/8/layout/default"/>
    <dgm:cxn modelId="{7D27F594-3946-4D2D-B186-096BDC0AC8CA}" srcId="{35BAC75C-BBE3-4B8B-B77B-835086C557CB}" destId="{AD3756D5-A860-46E0-9C2C-7762F161A89A}" srcOrd="0" destOrd="0" parTransId="{3B568DCA-837A-4088-8F9D-10B2E188407D}" sibTransId="{19307930-E2D7-4BA2-84B9-F6E94B14B4AE}"/>
    <dgm:cxn modelId="{4B871CD4-C852-408F-95D1-2800813533A5}" srcId="{35BAC75C-BBE3-4B8B-B77B-835086C557CB}" destId="{89849CFD-79CF-40EB-94FC-B4B77BE4668A}" srcOrd="3" destOrd="0" parTransId="{99A9013B-6249-4776-BAA1-56590777924D}" sibTransId="{3A9FF278-E159-451A-9D29-D6F331142374}"/>
    <dgm:cxn modelId="{F3B1D0D7-AEB2-44D9-AE00-9043116FDF94}" type="presOf" srcId="{4D13C9F9-BC70-4D9F-B059-846FF563D163}" destId="{53F2685C-006D-4F5B-A2C1-4BFE43309505}" srcOrd="0" destOrd="0" presId="urn:microsoft.com/office/officeart/2005/8/layout/default"/>
    <dgm:cxn modelId="{7D12E4FF-3592-4D34-A257-02BA2546BE7B}" type="presOf" srcId="{147E5FCC-9494-407B-8256-7D3B5FEC4B49}" destId="{2835AEC6-5CF0-43C4-86E6-708E145CD9AA}" srcOrd="0" destOrd="0" presId="urn:microsoft.com/office/officeart/2005/8/layout/default"/>
    <dgm:cxn modelId="{5B0591AF-BC84-46A7-AE25-2C0048833D5F}" type="presParOf" srcId="{1DD1C27D-D3FA-4CAB-9E97-B621995E2FE8}" destId="{A06DDFAE-9E59-4C5F-9B8E-8611868CD8C4}" srcOrd="0" destOrd="0" presId="urn:microsoft.com/office/officeart/2005/8/layout/default"/>
    <dgm:cxn modelId="{35D1E148-B5A4-4F75-8805-B277CAACB53E}" type="presParOf" srcId="{1DD1C27D-D3FA-4CAB-9E97-B621995E2FE8}" destId="{EBDF73D2-8079-4700-98D8-34456AB422C5}" srcOrd="1" destOrd="0" presId="urn:microsoft.com/office/officeart/2005/8/layout/default"/>
    <dgm:cxn modelId="{14010C8B-9642-40AB-8167-90AFAF4CD6BC}" type="presParOf" srcId="{1DD1C27D-D3FA-4CAB-9E97-B621995E2FE8}" destId="{216A94C0-0BF7-4FA8-A096-84D9CEFBFA5E}" srcOrd="2" destOrd="0" presId="urn:microsoft.com/office/officeart/2005/8/layout/default"/>
    <dgm:cxn modelId="{040BF4DC-FA9A-4523-97F9-81B97D3F5A93}" type="presParOf" srcId="{1DD1C27D-D3FA-4CAB-9E97-B621995E2FE8}" destId="{E7DC77DC-F3DC-4EB6-93A7-EE3488E1EBFB}" srcOrd="3" destOrd="0" presId="urn:microsoft.com/office/officeart/2005/8/layout/default"/>
    <dgm:cxn modelId="{EFBE5E69-06EA-41BA-A6D5-FED75526FFED}" type="presParOf" srcId="{1DD1C27D-D3FA-4CAB-9E97-B621995E2FE8}" destId="{2835AEC6-5CF0-43C4-86E6-708E145CD9AA}" srcOrd="4" destOrd="0" presId="urn:microsoft.com/office/officeart/2005/8/layout/default"/>
    <dgm:cxn modelId="{E65E1BFE-96E3-46A8-96A1-429391B3E22D}" type="presParOf" srcId="{1DD1C27D-D3FA-4CAB-9E97-B621995E2FE8}" destId="{C956525E-D3D8-47A9-ADC7-67E98A4925FD}" srcOrd="5" destOrd="0" presId="urn:microsoft.com/office/officeart/2005/8/layout/default"/>
    <dgm:cxn modelId="{99E691BE-6171-4D1D-AD9B-814E311ECE62}" type="presParOf" srcId="{1DD1C27D-D3FA-4CAB-9E97-B621995E2FE8}" destId="{D4889F77-B8F3-4EB2-BC46-D6ABB228F9CC}" srcOrd="6" destOrd="0" presId="urn:microsoft.com/office/officeart/2005/8/layout/default"/>
    <dgm:cxn modelId="{3F45746A-9C28-4D72-8A1E-C6F7075A0D57}" type="presParOf" srcId="{1DD1C27D-D3FA-4CAB-9E97-B621995E2FE8}" destId="{F47CF4C9-C2F4-4B62-9F9A-0CE047940760}" srcOrd="7" destOrd="0" presId="urn:microsoft.com/office/officeart/2005/8/layout/default"/>
    <dgm:cxn modelId="{0960119F-2406-4004-A2FC-C85F5E123534}" type="presParOf" srcId="{1DD1C27D-D3FA-4CAB-9E97-B621995E2FE8}" destId="{53F2685C-006D-4F5B-A2C1-4BFE43309505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8603BC9-8135-48EF-8122-CF6E60865DDD}" type="doc">
      <dgm:prSet loTypeId="urn:microsoft.com/office/officeart/2018/5/layout/IconLeafOutlineLabelList" loCatId="icon" qsTypeId="urn:microsoft.com/office/officeart/2005/8/quickstyle/simple4" qsCatId="simple" csTypeId="urn:microsoft.com/office/officeart/2018/5/colors/Iconchunking_coloredoutline_colorful1" csCatId="colorful" phldr="1"/>
      <dgm:spPr/>
      <dgm:t>
        <a:bodyPr/>
        <a:lstStyle/>
        <a:p>
          <a:endParaRPr lang="en-US"/>
        </a:p>
      </dgm:t>
    </dgm:pt>
    <dgm:pt modelId="{E92A2051-6276-4EAC-9A8B-0C87001AF791}">
      <dgm:prSet/>
      <dgm:spPr/>
      <dgm:t>
        <a:bodyPr/>
        <a:lstStyle/>
        <a:p>
          <a:pPr>
            <a:defRPr cap="all"/>
          </a:pPr>
          <a:r>
            <a:rPr lang="en-US"/>
            <a:t>Right Care</a:t>
          </a:r>
        </a:p>
      </dgm:t>
    </dgm:pt>
    <dgm:pt modelId="{AD43F549-6C9B-47CF-8CDC-BE9FE86D01CB}" type="parTrans" cxnId="{103A8B91-8B66-483F-96F7-20646631A21A}">
      <dgm:prSet/>
      <dgm:spPr/>
      <dgm:t>
        <a:bodyPr/>
        <a:lstStyle/>
        <a:p>
          <a:endParaRPr lang="en-US"/>
        </a:p>
      </dgm:t>
    </dgm:pt>
    <dgm:pt modelId="{E2938787-FE75-4ABC-9413-061F49941750}" type="sibTrans" cxnId="{103A8B91-8B66-483F-96F7-20646631A21A}">
      <dgm:prSet/>
      <dgm:spPr/>
      <dgm:t>
        <a:bodyPr/>
        <a:lstStyle/>
        <a:p>
          <a:endParaRPr lang="en-US"/>
        </a:p>
      </dgm:t>
    </dgm:pt>
    <dgm:pt modelId="{2303E9D2-69B7-40EF-A63C-DF50A1AE7036}">
      <dgm:prSet/>
      <dgm:spPr/>
      <dgm:t>
        <a:bodyPr/>
        <a:lstStyle/>
        <a:p>
          <a:pPr>
            <a:defRPr cap="all"/>
          </a:pPr>
          <a:r>
            <a:rPr lang="en-US"/>
            <a:t>Right Patient</a:t>
          </a:r>
        </a:p>
      </dgm:t>
    </dgm:pt>
    <dgm:pt modelId="{3F74E1DE-B214-49CA-A79E-74E3BD646FB2}" type="parTrans" cxnId="{5479F647-0B2C-4FDD-BA5E-89F02AE303AB}">
      <dgm:prSet/>
      <dgm:spPr/>
      <dgm:t>
        <a:bodyPr/>
        <a:lstStyle/>
        <a:p>
          <a:endParaRPr lang="en-US"/>
        </a:p>
      </dgm:t>
    </dgm:pt>
    <dgm:pt modelId="{7582714B-56B5-421D-AA13-B3CE701C2E57}" type="sibTrans" cxnId="{5479F647-0B2C-4FDD-BA5E-89F02AE303AB}">
      <dgm:prSet/>
      <dgm:spPr/>
      <dgm:t>
        <a:bodyPr/>
        <a:lstStyle/>
        <a:p>
          <a:endParaRPr lang="en-US"/>
        </a:p>
      </dgm:t>
    </dgm:pt>
    <dgm:pt modelId="{750C26E0-BAE8-4DE3-9023-63414FDFA7CD}">
      <dgm:prSet/>
      <dgm:spPr/>
      <dgm:t>
        <a:bodyPr/>
        <a:lstStyle/>
        <a:p>
          <a:pPr>
            <a:defRPr cap="all"/>
          </a:pPr>
          <a:r>
            <a:rPr lang="en-US"/>
            <a:t>Right Time</a:t>
          </a:r>
        </a:p>
      </dgm:t>
    </dgm:pt>
    <dgm:pt modelId="{31F09BD1-A951-4121-B1B7-706631B69AD1}" type="parTrans" cxnId="{36B1105C-D528-44ED-946A-A28375C0134D}">
      <dgm:prSet/>
      <dgm:spPr/>
      <dgm:t>
        <a:bodyPr/>
        <a:lstStyle/>
        <a:p>
          <a:endParaRPr lang="en-US"/>
        </a:p>
      </dgm:t>
    </dgm:pt>
    <dgm:pt modelId="{37DDC744-927D-48B5-BA69-566474101057}" type="sibTrans" cxnId="{36B1105C-D528-44ED-946A-A28375C0134D}">
      <dgm:prSet/>
      <dgm:spPr/>
      <dgm:t>
        <a:bodyPr/>
        <a:lstStyle/>
        <a:p>
          <a:endParaRPr lang="en-US"/>
        </a:p>
      </dgm:t>
    </dgm:pt>
    <dgm:pt modelId="{914888EE-8B9C-40A1-BEA5-66501B88A4BF}">
      <dgm:prSet/>
      <dgm:spPr/>
      <dgm:t>
        <a:bodyPr/>
        <a:lstStyle/>
        <a:p>
          <a:pPr>
            <a:defRPr cap="all"/>
          </a:pPr>
          <a:r>
            <a:rPr lang="en-US"/>
            <a:t>Right Place</a:t>
          </a:r>
        </a:p>
      </dgm:t>
    </dgm:pt>
    <dgm:pt modelId="{68CBB745-9EF5-4E44-8676-14A0C299857E}" type="parTrans" cxnId="{0F326F90-AC81-4ABB-AF75-79AEAE3F0655}">
      <dgm:prSet/>
      <dgm:spPr/>
      <dgm:t>
        <a:bodyPr/>
        <a:lstStyle/>
        <a:p>
          <a:endParaRPr lang="en-US"/>
        </a:p>
      </dgm:t>
    </dgm:pt>
    <dgm:pt modelId="{068C2046-10BC-4FC4-8DEE-F0262FF369BA}" type="sibTrans" cxnId="{0F326F90-AC81-4ABB-AF75-79AEAE3F0655}">
      <dgm:prSet/>
      <dgm:spPr/>
      <dgm:t>
        <a:bodyPr/>
        <a:lstStyle/>
        <a:p>
          <a:endParaRPr lang="en-US"/>
        </a:p>
      </dgm:t>
    </dgm:pt>
    <dgm:pt modelId="{ED820DBA-8931-43E3-8983-3387EADEF063}">
      <dgm:prSet/>
      <dgm:spPr/>
      <dgm:t>
        <a:bodyPr/>
        <a:lstStyle/>
        <a:p>
          <a:pPr>
            <a:defRPr cap="all"/>
          </a:pPr>
          <a:r>
            <a:rPr lang="en-US"/>
            <a:t>The First Time</a:t>
          </a:r>
        </a:p>
      </dgm:t>
    </dgm:pt>
    <dgm:pt modelId="{1B4E479F-3DBE-4C2B-B73E-A7680BFF7EEB}" type="parTrans" cxnId="{BC251D4F-C350-4CE5-B55C-90D00DD6EFED}">
      <dgm:prSet/>
      <dgm:spPr/>
      <dgm:t>
        <a:bodyPr/>
        <a:lstStyle/>
        <a:p>
          <a:endParaRPr lang="en-US"/>
        </a:p>
      </dgm:t>
    </dgm:pt>
    <dgm:pt modelId="{14E4C4B3-F385-4F13-B67D-E116CCA9D98D}" type="sibTrans" cxnId="{BC251D4F-C350-4CE5-B55C-90D00DD6EFED}">
      <dgm:prSet/>
      <dgm:spPr/>
      <dgm:t>
        <a:bodyPr/>
        <a:lstStyle/>
        <a:p>
          <a:endParaRPr lang="en-US"/>
        </a:p>
      </dgm:t>
    </dgm:pt>
    <dgm:pt modelId="{8A02575A-1996-451B-B7B1-DC1B7A0EE269}" type="pres">
      <dgm:prSet presAssocID="{B8603BC9-8135-48EF-8122-CF6E60865DDD}" presName="root" presStyleCnt="0">
        <dgm:presLayoutVars>
          <dgm:dir/>
          <dgm:resizeHandles val="exact"/>
        </dgm:presLayoutVars>
      </dgm:prSet>
      <dgm:spPr/>
    </dgm:pt>
    <dgm:pt modelId="{D0EDFF6F-EACC-4257-BE99-D44E6037FF9E}" type="pres">
      <dgm:prSet presAssocID="{E92A2051-6276-4EAC-9A8B-0C87001AF791}" presName="compNode" presStyleCnt="0"/>
      <dgm:spPr/>
    </dgm:pt>
    <dgm:pt modelId="{1F3C327E-1064-4DD1-BB90-9D42EA706315}" type="pres">
      <dgm:prSet presAssocID="{E92A2051-6276-4EAC-9A8B-0C87001AF791}" presName="iconBgRect" presStyleLbl="trAlignAcc1" presStyleIdx="0" presStyleCnt="5"/>
      <dgm:spPr/>
    </dgm:pt>
    <dgm:pt modelId="{5EBDEEDC-3A58-4CE4-BE93-AC13152FD1C2}" type="pres">
      <dgm:prSet presAssocID="{E92A2051-6276-4EAC-9A8B-0C87001AF791}" presName="iconRect" presStyleLbl="nod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al"/>
        </a:ext>
      </dgm:extLst>
    </dgm:pt>
    <dgm:pt modelId="{9E8CED2D-5A73-4F3A-B249-4AF12D9DB418}" type="pres">
      <dgm:prSet presAssocID="{E92A2051-6276-4EAC-9A8B-0C87001AF791}" presName="spaceRect" presStyleCnt="0"/>
      <dgm:spPr/>
    </dgm:pt>
    <dgm:pt modelId="{FC2D78B6-6574-4BE2-94D9-AC62ECE2E57C}" type="pres">
      <dgm:prSet presAssocID="{E92A2051-6276-4EAC-9A8B-0C87001AF791}" presName="textRect" presStyleLbl="revTx" presStyleIdx="0" presStyleCnt="5">
        <dgm:presLayoutVars>
          <dgm:chMax val="1"/>
          <dgm:chPref val="1"/>
        </dgm:presLayoutVars>
      </dgm:prSet>
      <dgm:spPr/>
    </dgm:pt>
    <dgm:pt modelId="{2540CD65-5673-4557-967B-6DCDBCBB306B}" type="pres">
      <dgm:prSet presAssocID="{E2938787-FE75-4ABC-9413-061F49941750}" presName="sibTrans" presStyleCnt="0"/>
      <dgm:spPr/>
    </dgm:pt>
    <dgm:pt modelId="{0110C893-5998-43A4-AF2B-1006828492FE}" type="pres">
      <dgm:prSet presAssocID="{2303E9D2-69B7-40EF-A63C-DF50A1AE7036}" presName="compNode" presStyleCnt="0"/>
      <dgm:spPr/>
    </dgm:pt>
    <dgm:pt modelId="{8B2868FE-1E8E-451D-A9CF-8C1BECF81392}" type="pres">
      <dgm:prSet presAssocID="{2303E9D2-69B7-40EF-A63C-DF50A1AE7036}" presName="iconBgRect" presStyleLbl="trAlignAcc1" presStyleIdx="1" presStyleCnt="5"/>
      <dgm:spPr/>
    </dgm:pt>
    <dgm:pt modelId="{8433F7DD-9F79-4DE3-8C44-836EAA848D80}" type="pres">
      <dgm:prSet presAssocID="{2303E9D2-69B7-40EF-A63C-DF50A1AE7036}" presName="iconRect" presStyleLbl="node1" presStyleIdx="1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3D732F5C-E8A9-48C6-9962-9B93FC889A3A}" type="pres">
      <dgm:prSet presAssocID="{2303E9D2-69B7-40EF-A63C-DF50A1AE7036}" presName="spaceRect" presStyleCnt="0"/>
      <dgm:spPr/>
    </dgm:pt>
    <dgm:pt modelId="{EC3CA9E6-0D43-4C8C-A6A3-6CF5A847C39A}" type="pres">
      <dgm:prSet presAssocID="{2303E9D2-69B7-40EF-A63C-DF50A1AE7036}" presName="textRect" presStyleLbl="revTx" presStyleIdx="1" presStyleCnt="5">
        <dgm:presLayoutVars>
          <dgm:chMax val="1"/>
          <dgm:chPref val="1"/>
        </dgm:presLayoutVars>
      </dgm:prSet>
      <dgm:spPr/>
    </dgm:pt>
    <dgm:pt modelId="{FB5B7839-1B6E-42F6-9341-077A46C92869}" type="pres">
      <dgm:prSet presAssocID="{7582714B-56B5-421D-AA13-B3CE701C2E57}" presName="sibTrans" presStyleCnt="0"/>
      <dgm:spPr/>
    </dgm:pt>
    <dgm:pt modelId="{B75B0EEB-7054-490E-B089-F43A45BD30FA}" type="pres">
      <dgm:prSet presAssocID="{750C26E0-BAE8-4DE3-9023-63414FDFA7CD}" presName="compNode" presStyleCnt="0"/>
      <dgm:spPr/>
    </dgm:pt>
    <dgm:pt modelId="{DEE6D499-C78C-448D-8E07-BE109C536172}" type="pres">
      <dgm:prSet presAssocID="{750C26E0-BAE8-4DE3-9023-63414FDFA7CD}" presName="iconBgRect" presStyleLbl="trAlignAcc1" presStyleIdx="2" presStyleCnt="5"/>
      <dgm:spPr/>
    </dgm:pt>
    <dgm:pt modelId="{08F42909-31A5-4FD1-B5B9-4E1A1F77F617}" type="pres">
      <dgm:prSet presAssocID="{750C26E0-BAE8-4DE3-9023-63414FDFA7CD}" presName="iconRect" presStyleLbl="node1" presStyleIdx="2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ck"/>
        </a:ext>
      </dgm:extLst>
    </dgm:pt>
    <dgm:pt modelId="{5C1AEA80-1275-49B5-ABCF-12A9B313F1D6}" type="pres">
      <dgm:prSet presAssocID="{750C26E0-BAE8-4DE3-9023-63414FDFA7CD}" presName="spaceRect" presStyleCnt="0"/>
      <dgm:spPr/>
    </dgm:pt>
    <dgm:pt modelId="{96BE267E-AEEB-40F1-A5D0-8D694F380319}" type="pres">
      <dgm:prSet presAssocID="{750C26E0-BAE8-4DE3-9023-63414FDFA7CD}" presName="textRect" presStyleLbl="revTx" presStyleIdx="2" presStyleCnt="5">
        <dgm:presLayoutVars>
          <dgm:chMax val="1"/>
          <dgm:chPref val="1"/>
        </dgm:presLayoutVars>
      </dgm:prSet>
      <dgm:spPr/>
    </dgm:pt>
    <dgm:pt modelId="{8679FA21-FDED-468E-A4F9-9E5C4046A70E}" type="pres">
      <dgm:prSet presAssocID="{37DDC744-927D-48B5-BA69-566474101057}" presName="sibTrans" presStyleCnt="0"/>
      <dgm:spPr/>
    </dgm:pt>
    <dgm:pt modelId="{BA22D95D-476C-4CCB-8B7E-B46E7B9F7AA1}" type="pres">
      <dgm:prSet presAssocID="{914888EE-8B9C-40A1-BEA5-66501B88A4BF}" presName="compNode" presStyleCnt="0"/>
      <dgm:spPr/>
    </dgm:pt>
    <dgm:pt modelId="{F82EC126-18BB-4729-A58C-B05A4C238C91}" type="pres">
      <dgm:prSet presAssocID="{914888EE-8B9C-40A1-BEA5-66501B88A4BF}" presName="iconBgRect" presStyleLbl="trAlignAcc1" presStyleIdx="3" presStyleCnt="5"/>
      <dgm:spPr/>
    </dgm:pt>
    <dgm:pt modelId="{6B18F77B-3E05-40C8-85D9-93D1037750C2}" type="pres">
      <dgm:prSet presAssocID="{914888EE-8B9C-40A1-BEA5-66501B88A4BF}" presName="iconRect" presStyleLbl="node1" presStyleIdx="3" presStyleCnt="5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p with pin"/>
        </a:ext>
      </dgm:extLst>
    </dgm:pt>
    <dgm:pt modelId="{C5291E01-0C67-490C-B36E-89E0AC159818}" type="pres">
      <dgm:prSet presAssocID="{914888EE-8B9C-40A1-BEA5-66501B88A4BF}" presName="spaceRect" presStyleCnt="0"/>
      <dgm:spPr/>
    </dgm:pt>
    <dgm:pt modelId="{5B614FDF-9CDD-4F99-8FF1-CB968627C4D4}" type="pres">
      <dgm:prSet presAssocID="{914888EE-8B9C-40A1-BEA5-66501B88A4BF}" presName="textRect" presStyleLbl="revTx" presStyleIdx="3" presStyleCnt="5">
        <dgm:presLayoutVars>
          <dgm:chMax val="1"/>
          <dgm:chPref val="1"/>
        </dgm:presLayoutVars>
      </dgm:prSet>
      <dgm:spPr/>
    </dgm:pt>
    <dgm:pt modelId="{74FD1EB8-72FE-4976-80A1-5F66F47777DC}" type="pres">
      <dgm:prSet presAssocID="{068C2046-10BC-4FC4-8DEE-F0262FF369BA}" presName="sibTrans" presStyleCnt="0"/>
      <dgm:spPr/>
    </dgm:pt>
    <dgm:pt modelId="{0FC9AEFB-9E34-4590-807C-4FCF9E600CDE}" type="pres">
      <dgm:prSet presAssocID="{ED820DBA-8931-43E3-8983-3387EADEF063}" presName="compNode" presStyleCnt="0"/>
      <dgm:spPr/>
    </dgm:pt>
    <dgm:pt modelId="{72CB297A-B8A7-4FF6-A7E0-3FE619961E97}" type="pres">
      <dgm:prSet presAssocID="{ED820DBA-8931-43E3-8983-3387EADEF063}" presName="iconBgRect" presStyleLbl="trAlignAcc1" presStyleIdx="4" presStyleCnt="5"/>
      <dgm:spPr/>
    </dgm:pt>
    <dgm:pt modelId="{FE0F8015-A2DD-494C-B247-9FB61BB4FA61}" type="pres">
      <dgm:prSet presAssocID="{ED820DBA-8931-43E3-8983-3387EADEF063}" presName="iconRect" presStyleLbl="node1" presStyleIdx="4" presStyleCnt="5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CEDA9879-40F5-4E26-B1FE-F36171A572C3}" type="pres">
      <dgm:prSet presAssocID="{ED820DBA-8931-43E3-8983-3387EADEF063}" presName="spaceRect" presStyleCnt="0"/>
      <dgm:spPr/>
    </dgm:pt>
    <dgm:pt modelId="{4FAF3FC9-4628-408E-9550-7FA340E02590}" type="pres">
      <dgm:prSet presAssocID="{ED820DBA-8931-43E3-8983-3387EADEF063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99AE7F0F-3299-48E4-903E-6C3B815ED766}" type="presOf" srcId="{2303E9D2-69B7-40EF-A63C-DF50A1AE7036}" destId="{EC3CA9E6-0D43-4C8C-A6A3-6CF5A847C39A}" srcOrd="0" destOrd="0" presId="urn:microsoft.com/office/officeart/2018/5/layout/IconLeafOutlineLabelList"/>
    <dgm:cxn modelId="{E345FC3E-D01A-4D64-AE70-2CF9C206187D}" type="presOf" srcId="{750C26E0-BAE8-4DE3-9023-63414FDFA7CD}" destId="{96BE267E-AEEB-40F1-A5D0-8D694F380319}" srcOrd="0" destOrd="0" presId="urn:microsoft.com/office/officeart/2018/5/layout/IconLeafOutlineLabelList"/>
    <dgm:cxn modelId="{36B1105C-D528-44ED-946A-A28375C0134D}" srcId="{B8603BC9-8135-48EF-8122-CF6E60865DDD}" destId="{750C26E0-BAE8-4DE3-9023-63414FDFA7CD}" srcOrd="2" destOrd="0" parTransId="{31F09BD1-A951-4121-B1B7-706631B69AD1}" sibTransId="{37DDC744-927D-48B5-BA69-566474101057}"/>
    <dgm:cxn modelId="{5479F647-0B2C-4FDD-BA5E-89F02AE303AB}" srcId="{B8603BC9-8135-48EF-8122-CF6E60865DDD}" destId="{2303E9D2-69B7-40EF-A63C-DF50A1AE7036}" srcOrd="1" destOrd="0" parTransId="{3F74E1DE-B214-49CA-A79E-74E3BD646FB2}" sibTransId="{7582714B-56B5-421D-AA13-B3CE701C2E57}"/>
    <dgm:cxn modelId="{89C81F49-EBF4-4C73-BC3F-57DC3F013A2D}" type="presOf" srcId="{E92A2051-6276-4EAC-9A8B-0C87001AF791}" destId="{FC2D78B6-6574-4BE2-94D9-AC62ECE2E57C}" srcOrd="0" destOrd="0" presId="urn:microsoft.com/office/officeart/2018/5/layout/IconLeafOutlineLabelList"/>
    <dgm:cxn modelId="{BC251D4F-C350-4CE5-B55C-90D00DD6EFED}" srcId="{B8603BC9-8135-48EF-8122-CF6E60865DDD}" destId="{ED820DBA-8931-43E3-8983-3387EADEF063}" srcOrd="4" destOrd="0" parTransId="{1B4E479F-3DBE-4C2B-B73E-A7680BFF7EEB}" sibTransId="{14E4C4B3-F385-4F13-B67D-E116CCA9D98D}"/>
    <dgm:cxn modelId="{A2BB7084-8A83-434B-B8F9-36E5EB1BF15A}" type="presOf" srcId="{B8603BC9-8135-48EF-8122-CF6E60865DDD}" destId="{8A02575A-1996-451B-B7B1-DC1B7A0EE269}" srcOrd="0" destOrd="0" presId="urn:microsoft.com/office/officeart/2018/5/layout/IconLeafOutlineLabelList"/>
    <dgm:cxn modelId="{0F326F90-AC81-4ABB-AF75-79AEAE3F0655}" srcId="{B8603BC9-8135-48EF-8122-CF6E60865DDD}" destId="{914888EE-8B9C-40A1-BEA5-66501B88A4BF}" srcOrd="3" destOrd="0" parTransId="{68CBB745-9EF5-4E44-8676-14A0C299857E}" sibTransId="{068C2046-10BC-4FC4-8DEE-F0262FF369BA}"/>
    <dgm:cxn modelId="{103A8B91-8B66-483F-96F7-20646631A21A}" srcId="{B8603BC9-8135-48EF-8122-CF6E60865DDD}" destId="{E92A2051-6276-4EAC-9A8B-0C87001AF791}" srcOrd="0" destOrd="0" parTransId="{AD43F549-6C9B-47CF-8CDC-BE9FE86D01CB}" sibTransId="{E2938787-FE75-4ABC-9413-061F49941750}"/>
    <dgm:cxn modelId="{BD617DB6-9F0C-4745-A723-309EFA7D3D0E}" type="presOf" srcId="{914888EE-8B9C-40A1-BEA5-66501B88A4BF}" destId="{5B614FDF-9CDD-4F99-8FF1-CB968627C4D4}" srcOrd="0" destOrd="0" presId="urn:microsoft.com/office/officeart/2018/5/layout/IconLeafOutlineLabelList"/>
    <dgm:cxn modelId="{73D2DFC2-699D-4BDA-A93A-34F2139EAC40}" type="presOf" srcId="{ED820DBA-8931-43E3-8983-3387EADEF063}" destId="{4FAF3FC9-4628-408E-9550-7FA340E02590}" srcOrd="0" destOrd="0" presId="urn:microsoft.com/office/officeart/2018/5/layout/IconLeafOutlineLabelList"/>
    <dgm:cxn modelId="{7E63B315-5BCC-4CB0-B713-CCCED93CBE96}" type="presParOf" srcId="{8A02575A-1996-451B-B7B1-DC1B7A0EE269}" destId="{D0EDFF6F-EACC-4257-BE99-D44E6037FF9E}" srcOrd="0" destOrd="0" presId="urn:microsoft.com/office/officeart/2018/5/layout/IconLeafOutlineLabelList"/>
    <dgm:cxn modelId="{D0F5D497-C6F6-4DBD-9CF7-1539839FC26B}" type="presParOf" srcId="{D0EDFF6F-EACC-4257-BE99-D44E6037FF9E}" destId="{1F3C327E-1064-4DD1-BB90-9D42EA706315}" srcOrd="0" destOrd="0" presId="urn:microsoft.com/office/officeart/2018/5/layout/IconLeafOutlineLabelList"/>
    <dgm:cxn modelId="{353461D2-6142-44A2-9C6F-367DC3A2D642}" type="presParOf" srcId="{D0EDFF6F-EACC-4257-BE99-D44E6037FF9E}" destId="{5EBDEEDC-3A58-4CE4-BE93-AC13152FD1C2}" srcOrd="1" destOrd="0" presId="urn:microsoft.com/office/officeart/2018/5/layout/IconLeafOutlineLabelList"/>
    <dgm:cxn modelId="{4A866D03-3BDC-424E-B5C5-181AB6693690}" type="presParOf" srcId="{D0EDFF6F-EACC-4257-BE99-D44E6037FF9E}" destId="{9E8CED2D-5A73-4F3A-B249-4AF12D9DB418}" srcOrd="2" destOrd="0" presId="urn:microsoft.com/office/officeart/2018/5/layout/IconLeafOutlineLabelList"/>
    <dgm:cxn modelId="{82828D2B-296D-43B3-80AA-98F3E876CAE6}" type="presParOf" srcId="{D0EDFF6F-EACC-4257-BE99-D44E6037FF9E}" destId="{FC2D78B6-6574-4BE2-94D9-AC62ECE2E57C}" srcOrd="3" destOrd="0" presId="urn:microsoft.com/office/officeart/2018/5/layout/IconLeafOutlineLabelList"/>
    <dgm:cxn modelId="{5730C393-487A-41AC-BBC9-51B7146EE7A6}" type="presParOf" srcId="{8A02575A-1996-451B-B7B1-DC1B7A0EE269}" destId="{2540CD65-5673-4557-967B-6DCDBCBB306B}" srcOrd="1" destOrd="0" presId="urn:microsoft.com/office/officeart/2018/5/layout/IconLeafOutlineLabelList"/>
    <dgm:cxn modelId="{64010884-552C-4031-A86F-DDE0A4BC5CC8}" type="presParOf" srcId="{8A02575A-1996-451B-B7B1-DC1B7A0EE269}" destId="{0110C893-5998-43A4-AF2B-1006828492FE}" srcOrd="2" destOrd="0" presId="urn:microsoft.com/office/officeart/2018/5/layout/IconLeafOutlineLabelList"/>
    <dgm:cxn modelId="{29FB007E-351A-434D-A836-E404FF6B8B6D}" type="presParOf" srcId="{0110C893-5998-43A4-AF2B-1006828492FE}" destId="{8B2868FE-1E8E-451D-A9CF-8C1BECF81392}" srcOrd="0" destOrd="0" presId="urn:microsoft.com/office/officeart/2018/5/layout/IconLeafOutlineLabelList"/>
    <dgm:cxn modelId="{6DCBB1BD-AC7B-4EA6-8781-AF7E955B5DBD}" type="presParOf" srcId="{0110C893-5998-43A4-AF2B-1006828492FE}" destId="{8433F7DD-9F79-4DE3-8C44-836EAA848D80}" srcOrd="1" destOrd="0" presId="urn:microsoft.com/office/officeart/2018/5/layout/IconLeafOutlineLabelList"/>
    <dgm:cxn modelId="{22595C6A-EA56-478A-A2FF-DD39FB8D0652}" type="presParOf" srcId="{0110C893-5998-43A4-AF2B-1006828492FE}" destId="{3D732F5C-E8A9-48C6-9962-9B93FC889A3A}" srcOrd="2" destOrd="0" presId="urn:microsoft.com/office/officeart/2018/5/layout/IconLeafOutlineLabelList"/>
    <dgm:cxn modelId="{746B17EF-852C-4D85-B4B1-4626959CD35B}" type="presParOf" srcId="{0110C893-5998-43A4-AF2B-1006828492FE}" destId="{EC3CA9E6-0D43-4C8C-A6A3-6CF5A847C39A}" srcOrd="3" destOrd="0" presId="urn:microsoft.com/office/officeart/2018/5/layout/IconLeafOutlineLabelList"/>
    <dgm:cxn modelId="{7CF3FC31-D0F2-4A96-BA3D-F02FE2A33DAE}" type="presParOf" srcId="{8A02575A-1996-451B-B7B1-DC1B7A0EE269}" destId="{FB5B7839-1B6E-42F6-9341-077A46C92869}" srcOrd="3" destOrd="0" presId="urn:microsoft.com/office/officeart/2018/5/layout/IconLeafOutlineLabelList"/>
    <dgm:cxn modelId="{EB3A3295-A41A-4264-B110-2FB8374B488F}" type="presParOf" srcId="{8A02575A-1996-451B-B7B1-DC1B7A0EE269}" destId="{B75B0EEB-7054-490E-B089-F43A45BD30FA}" srcOrd="4" destOrd="0" presId="urn:microsoft.com/office/officeart/2018/5/layout/IconLeafOutlineLabelList"/>
    <dgm:cxn modelId="{ED1D4F89-8755-4D9C-88FE-5014F269F711}" type="presParOf" srcId="{B75B0EEB-7054-490E-B089-F43A45BD30FA}" destId="{DEE6D499-C78C-448D-8E07-BE109C536172}" srcOrd="0" destOrd="0" presId="urn:microsoft.com/office/officeart/2018/5/layout/IconLeafOutlineLabelList"/>
    <dgm:cxn modelId="{7E38816C-9ACA-4990-8E7C-41A930181DAC}" type="presParOf" srcId="{B75B0EEB-7054-490E-B089-F43A45BD30FA}" destId="{08F42909-31A5-4FD1-B5B9-4E1A1F77F617}" srcOrd="1" destOrd="0" presId="urn:microsoft.com/office/officeart/2018/5/layout/IconLeafOutlineLabelList"/>
    <dgm:cxn modelId="{D1BAFE76-37DF-4E5E-9FA6-19A9AEF73ADA}" type="presParOf" srcId="{B75B0EEB-7054-490E-B089-F43A45BD30FA}" destId="{5C1AEA80-1275-49B5-ABCF-12A9B313F1D6}" srcOrd="2" destOrd="0" presId="urn:microsoft.com/office/officeart/2018/5/layout/IconLeafOutlineLabelList"/>
    <dgm:cxn modelId="{0864A88B-6F9A-420C-ABC3-B2AFE72E0887}" type="presParOf" srcId="{B75B0EEB-7054-490E-B089-F43A45BD30FA}" destId="{96BE267E-AEEB-40F1-A5D0-8D694F380319}" srcOrd="3" destOrd="0" presId="urn:microsoft.com/office/officeart/2018/5/layout/IconLeafOutlineLabelList"/>
    <dgm:cxn modelId="{16B3A92F-E251-4484-9F38-078712C7C111}" type="presParOf" srcId="{8A02575A-1996-451B-B7B1-DC1B7A0EE269}" destId="{8679FA21-FDED-468E-A4F9-9E5C4046A70E}" srcOrd="5" destOrd="0" presId="urn:microsoft.com/office/officeart/2018/5/layout/IconLeafOutlineLabelList"/>
    <dgm:cxn modelId="{3898C3D7-67FE-42C1-91A0-85DB7924DB92}" type="presParOf" srcId="{8A02575A-1996-451B-B7B1-DC1B7A0EE269}" destId="{BA22D95D-476C-4CCB-8B7E-B46E7B9F7AA1}" srcOrd="6" destOrd="0" presId="urn:microsoft.com/office/officeart/2018/5/layout/IconLeafOutlineLabelList"/>
    <dgm:cxn modelId="{FCED524B-DF97-499D-BCF2-D62357108FFC}" type="presParOf" srcId="{BA22D95D-476C-4CCB-8B7E-B46E7B9F7AA1}" destId="{F82EC126-18BB-4729-A58C-B05A4C238C91}" srcOrd="0" destOrd="0" presId="urn:microsoft.com/office/officeart/2018/5/layout/IconLeafOutlineLabelList"/>
    <dgm:cxn modelId="{1063EFDA-935F-4186-91D7-CAF27FF3BDFD}" type="presParOf" srcId="{BA22D95D-476C-4CCB-8B7E-B46E7B9F7AA1}" destId="{6B18F77B-3E05-40C8-85D9-93D1037750C2}" srcOrd="1" destOrd="0" presId="urn:microsoft.com/office/officeart/2018/5/layout/IconLeafOutlineLabelList"/>
    <dgm:cxn modelId="{6E605484-5F6A-4FDD-BFC7-72D77096AD5A}" type="presParOf" srcId="{BA22D95D-476C-4CCB-8B7E-B46E7B9F7AA1}" destId="{C5291E01-0C67-490C-B36E-89E0AC159818}" srcOrd="2" destOrd="0" presId="urn:microsoft.com/office/officeart/2018/5/layout/IconLeafOutlineLabelList"/>
    <dgm:cxn modelId="{4C217D6A-339B-4AB4-B5B4-47EEBB40FE83}" type="presParOf" srcId="{BA22D95D-476C-4CCB-8B7E-B46E7B9F7AA1}" destId="{5B614FDF-9CDD-4F99-8FF1-CB968627C4D4}" srcOrd="3" destOrd="0" presId="urn:microsoft.com/office/officeart/2018/5/layout/IconLeafOutlineLabelList"/>
    <dgm:cxn modelId="{A0290A25-4CA0-484C-A418-D974EAF61FBC}" type="presParOf" srcId="{8A02575A-1996-451B-B7B1-DC1B7A0EE269}" destId="{74FD1EB8-72FE-4976-80A1-5F66F47777DC}" srcOrd="7" destOrd="0" presId="urn:microsoft.com/office/officeart/2018/5/layout/IconLeafOutlineLabelList"/>
    <dgm:cxn modelId="{83F57F51-EB73-4254-BC0D-BC6B2C56020F}" type="presParOf" srcId="{8A02575A-1996-451B-B7B1-DC1B7A0EE269}" destId="{0FC9AEFB-9E34-4590-807C-4FCF9E600CDE}" srcOrd="8" destOrd="0" presId="urn:microsoft.com/office/officeart/2018/5/layout/IconLeafOutlineLabelList"/>
    <dgm:cxn modelId="{39BE1661-9EAC-4B29-91F6-2E7DF8257232}" type="presParOf" srcId="{0FC9AEFB-9E34-4590-807C-4FCF9E600CDE}" destId="{72CB297A-B8A7-4FF6-A7E0-3FE619961E97}" srcOrd="0" destOrd="0" presId="urn:microsoft.com/office/officeart/2018/5/layout/IconLeafOutlineLabelList"/>
    <dgm:cxn modelId="{1AA361EB-5A33-4217-BFCF-50F729112924}" type="presParOf" srcId="{0FC9AEFB-9E34-4590-807C-4FCF9E600CDE}" destId="{FE0F8015-A2DD-494C-B247-9FB61BB4FA61}" srcOrd="1" destOrd="0" presId="urn:microsoft.com/office/officeart/2018/5/layout/IconLeafOutlineLabelList"/>
    <dgm:cxn modelId="{41E3965D-0071-48C7-8BB4-806A366749B8}" type="presParOf" srcId="{0FC9AEFB-9E34-4590-807C-4FCF9E600CDE}" destId="{CEDA9879-40F5-4E26-B1FE-F36171A572C3}" srcOrd="2" destOrd="0" presId="urn:microsoft.com/office/officeart/2018/5/layout/IconLeafOutlineLabelList"/>
    <dgm:cxn modelId="{7BBA6A58-0FB4-4692-A854-A8F1661D905D}" type="presParOf" srcId="{0FC9AEFB-9E34-4590-807C-4FCF9E600CDE}" destId="{4FAF3FC9-4628-408E-9550-7FA340E02590}" srcOrd="3" destOrd="0" presId="urn:microsoft.com/office/officeart/2018/5/layout/IconLeafOutlineLabel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EB45E9-9C50-450E-A4F1-15D9D6134933}">
      <dsp:nvSpPr>
        <dsp:cNvPr id="0" name=""/>
        <dsp:cNvSpPr/>
      </dsp:nvSpPr>
      <dsp:spPr>
        <a:xfrm>
          <a:off x="147875" y="1337"/>
          <a:ext cx="3193702" cy="191622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 dirty="0"/>
            <a:t>LHIN funded program to help with the seasonal influenza surge.</a:t>
          </a:r>
          <a:endParaRPr lang="en-US" sz="2400" kern="1200" dirty="0"/>
        </a:p>
      </dsp:txBody>
      <dsp:txXfrm>
        <a:off x="147875" y="1337"/>
        <a:ext cx="3193702" cy="1916221"/>
      </dsp:txXfrm>
    </dsp:sp>
    <dsp:sp modelId="{CAFA4621-1F69-4681-BFDD-F462A2A627BF}">
      <dsp:nvSpPr>
        <dsp:cNvPr id="0" name=""/>
        <dsp:cNvSpPr/>
      </dsp:nvSpPr>
      <dsp:spPr>
        <a:xfrm>
          <a:off x="3660948" y="1337"/>
          <a:ext cx="3193702" cy="1916221"/>
        </a:xfrm>
        <a:prstGeom prst="rect">
          <a:avLst/>
        </a:prstGeom>
        <a:gradFill rotWithShape="0">
          <a:gsLst>
            <a:gs pos="0">
              <a:schemeClr val="accent2">
                <a:hueOff val="-363841"/>
                <a:satOff val="-20982"/>
                <a:lumOff val="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363841"/>
                <a:satOff val="-20982"/>
                <a:lumOff val="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363841"/>
                <a:satOff val="-20982"/>
                <a:lumOff val="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 dirty="0"/>
            <a:t>Additional training on assessment, identification, testing and treatment of the influenza virus.</a:t>
          </a:r>
          <a:endParaRPr lang="en-US" sz="2400" kern="1200" dirty="0"/>
        </a:p>
      </dsp:txBody>
      <dsp:txXfrm>
        <a:off x="3660948" y="1337"/>
        <a:ext cx="3193702" cy="1916221"/>
      </dsp:txXfrm>
    </dsp:sp>
    <dsp:sp modelId="{A382794F-795E-43EA-AABF-DAD597189062}">
      <dsp:nvSpPr>
        <dsp:cNvPr id="0" name=""/>
        <dsp:cNvSpPr/>
      </dsp:nvSpPr>
      <dsp:spPr>
        <a:xfrm>
          <a:off x="7174021" y="1337"/>
          <a:ext cx="3193702" cy="1916221"/>
        </a:xfrm>
        <a:prstGeom prst="rect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 dirty="0"/>
            <a:t>2 additional CPRU paramedics on staffed 12 hours day, 7 days/week.</a:t>
          </a:r>
          <a:endParaRPr lang="en-US" sz="2400" kern="1200" dirty="0"/>
        </a:p>
      </dsp:txBody>
      <dsp:txXfrm>
        <a:off x="7174021" y="1337"/>
        <a:ext cx="3193702" cy="1916221"/>
      </dsp:txXfrm>
    </dsp:sp>
    <dsp:sp modelId="{96BDC499-323E-42AF-8512-67D5CD5A34FE}">
      <dsp:nvSpPr>
        <dsp:cNvPr id="0" name=""/>
        <dsp:cNvSpPr/>
      </dsp:nvSpPr>
      <dsp:spPr>
        <a:xfrm>
          <a:off x="146214" y="2192549"/>
          <a:ext cx="3193702" cy="1916221"/>
        </a:xfrm>
        <a:prstGeom prst="rect">
          <a:avLst/>
        </a:prstGeom>
        <a:gradFill rotWithShape="0">
          <a:gsLst>
            <a:gs pos="0">
              <a:schemeClr val="accent2">
                <a:hueOff val="-1091522"/>
                <a:satOff val="-62946"/>
                <a:lumOff val="6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91522"/>
                <a:satOff val="-62946"/>
                <a:lumOff val="6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91522"/>
                <a:satOff val="-62946"/>
                <a:lumOff val="6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 dirty="0"/>
            <a:t>200 vaccines administered at 15 clinics throughout the county.</a:t>
          </a:r>
          <a:endParaRPr lang="en-US" sz="2400" kern="1200" dirty="0"/>
        </a:p>
      </dsp:txBody>
      <dsp:txXfrm>
        <a:off x="146214" y="2192549"/>
        <a:ext cx="3193702" cy="1916221"/>
      </dsp:txXfrm>
    </dsp:sp>
    <dsp:sp modelId="{A657EE7E-3D45-4113-AE07-4D9A0A3BC70C}">
      <dsp:nvSpPr>
        <dsp:cNvPr id="0" name=""/>
        <dsp:cNvSpPr/>
      </dsp:nvSpPr>
      <dsp:spPr>
        <a:xfrm>
          <a:off x="3660948" y="2183658"/>
          <a:ext cx="3193702" cy="1916221"/>
        </a:xfrm>
        <a:prstGeom prst="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/>
            <a:t>24hr access to a paramedic via 1-844 #.</a:t>
          </a:r>
          <a:endParaRPr lang="en-US" sz="2400" kern="1200"/>
        </a:p>
      </dsp:txBody>
      <dsp:txXfrm>
        <a:off x="3660948" y="2183658"/>
        <a:ext cx="3193702" cy="19162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6DDFAE-9E59-4C5F-9B8E-8611868CD8C4}">
      <dsp:nvSpPr>
        <dsp:cNvPr id="0" name=""/>
        <dsp:cNvSpPr/>
      </dsp:nvSpPr>
      <dsp:spPr>
        <a:xfrm>
          <a:off x="147875" y="15977"/>
          <a:ext cx="3193702" cy="191622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000" kern="1200" dirty="0"/>
            <a:t>945 Home visits completed.</a:t>
          </a:r>
          <a:endParaRPr lang="en-US" sz="3000" kern="1200" dirty="0"/>
        </a:p>
      </dsp:txBody>
      <dsp:txXfrm>
        <a:off x="147875" y="15977"/>
        <a:ext cx="3193702" cy="1916221"/>
      </dsp:txXfrm>
    </dsp:sp>
    <dsp:sp modelId="{216A94C0-0BF7-4FA8-A096-84D9CEFBFA5E}">
      <dsp:nvSpPr>
        <dsp:cNvPr id="0" name=""/>
        <dsp:cNvSpPr/>
      </dsp:nvSpPr>
      <dsp:spPr>
        <a:xfrm>
          <a:off x="3660948" y="1337"/>
          <a:ext cx="3193702" cy="1916221"/>
        </a:xfrm>
        <a:prstGeom prst="rect">
          <a:avLst/>
        </a:prstGeom>
        <a:gradFill rotWithShape="0">
          <a:gsLst>
            <a:gs pos="0">
              <a:schemeClr val="accent2">
                <a:hueOff val="-363841"/>
                <a:satOff val="-20982"/>
                <a:lumOff val="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363841"/>
                <a:satOff val="-20982"/>
                <a:lumOff val="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363841"/>
                <a:satOff val="-20982"/>
                <a:lumOff val="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000" kern="1200"/>
            <a:t>&gt;100 ED diversions...and counting.</a:t>
          </a:r>
          <a:endParaRPr lang="en-US" sz="3000" kern="1200"/>
        </a:p>
      </dsp:txBody>
      <dsp:txXfrm>
        <a:off x="3660948" y="1337"/>
        <a:ext cx="3193702" cy="1916221"/>
      </dsp:txXfrm>
    </dsp:sp>
    <dsp:sp modelId="{2835AEC6-5CF0-43C4-86E6-708E145CD9AA}">
      <dsp:nvSpPr>
        <dsp:cNvPr id="0" name=""/>
        <dsp:cNvSpPr/>
      </dsp:nvSpPr>
      <dsp:spPr>
        <a:xfrm>
          <a:off x="7174021" y="1337"/>
          <a:ext cx="3193702" cy="1916221"/>
        </a:xfrm>
        <a:prstGeom prst="rect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000" kern="1200" dirty="0"/>
            <a:t>5% decrease in 911 calls for same time period where CP programs exist.  </a:t>
          </a:r>
          <a:endParaRPr lang="en-US" sz="3000" kern="1200" dirty="0"/>
        </a:p>
      </dsp:txBody>
      <dsp:txXfrm>
        <a:off x="7174021" y="1337"/>
        <a:ext cx="3193702" cy="1916221"/>
      </dsp:txXfrm>
    </dsp:sp>
    <dsp:sp modelId="{D4889F77-B8F3-4EB2-BC46-D6ABB228F9CC}">
      <dsp:nvSpPr>
        <dsp:cNvPr id="0" name=""/>
        <dsp:cNvSpPr/>
      </dsp:nvSpPr>
      <dsp:spPr>
        <a:xfrm>
          <a:off x="1904412" y="2236929"/>
          <a:ext cx="3193702" cy="1916221"/>
        </a:xfrm>
        <a:prstGeom prst="rect">
          <a:avLst/>
        </a:prstGeom>
        <a:gradFill rotWithShape="0">
          <a:gsLst>
            <a:gs pos="0">
              <a:schemeClr val="accent2">
                <a:hueOff val="-1091522"/>
                <a:satOff val="-62946"/>
                <a:lumOff val="6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91522"/>
                <a:satOff val="-62946"/>
                <a:lumOff val="6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91522"/>
                <a:satOff val="-62946"/>
                <a:lumOff val="6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000" kern="1200"/>
            <a:t>18</a:t>
          </a:r>
          <a:r>
            <a:rPr lang="en-CA" sz="3000" kern="1200" dirty="0"/>
            <a:t>% increase in code 72 during the same time period.</a:t>
          </a:r>
          <a:endParaRPr lang="en-US" sz="3000" kern="1200" dirty="0"/>
        </a:p>
      </dsp:txBody>
      <dsp:txXfrm>
        <a:off x="1904412" y="2236929"/>
        <a:ext cx="3193702" cy="1916221"/>
      </dsp:txXfrm>
    </dsp:sp>
    <dsp:sp modelId="{53F2685C-006D-4F5B-A2C1-4BFE43309505}">
      <dsp:nvSpPr>
        <dsp:cNvPr id="0" name=""/>
        <dsp:cNvSpPr/>
      </dsp:nvSpPr>
      <dsp:spPr>
        <a:xfrm>
          <a:off x="5417485" y="2236929"/>
          <a:ext cx="3193702" cy="1916221"/>
        </a:xfrm>
        <a:prstGeom prst="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000" kern="1200"/>
            <a:t>85% of patients are &gt;75 years of age</a:t>
          </a:r>
          <a:endParaRPr lang="en-US" sz="3000" kern="1200"/>
        </a:p>
      </dsp:txBody>
      <dsp:txXfrm>
        <a:off x="5417485" y="2236929"/>
        <a:ext cx="3193702" cy="19162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3C327E-1064-4DD1-BB90-9D42EA706315}">
      <dsp:nvSpPr>
        <dsp:cNvPr id="0" name=""/>
        <dsp:cNvSpPr/>
      </dsp:nvSpPr>
      <dsp:spPr>
        <a:xfrm>
          <a:off x="582437" y="167699"/>
          <a:ext cx="1098000" cy="1098000"/>
        </a:xfrm>
        <a:prstGeom prst="round2DiagRect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BDEEDC-3A58-4CE4-BE93-AC13152FD1C2}">
      <dsp:nvSpPr>
        <dsp:cNvPr id="0" name=""/>
        <dsp:cNvSpPr/>
      </dsp:nvSpPr>
      <dsp:spPr>
        <a:xfrm>
          <a:off x="816437" y="401700"/>
          <a:ext cx="630000" cy="630000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C2D78B6-6574-4BE2-94D9-AC62ECE2E57C}">
      <dsp:nvSpPr>
        <dsp:cNvPr id="0" name=""/>
        <dsp:cNvSpPr/>
      </dsp:nvSpPr>
      <dsp:spPr>
        <a:xfrm>
          <a:off x="231437" y="160770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kern="1200"/>
            <a:t>Right Care</a:t>
          </a:r>
        </a:p>
      </dsp:txBody>
      <dsp:txXfrm>
        <a:off x="231437" y="1607700"/>
        <a:ext cx="1800000" cy="720000"/>
      </dsp:txXfrm>
    </dsp:sp>
    <dsp:sp modelId="{8B2868FE-1E8E-451D-A9CF-8C1BECF81392}">
      <dsp:nvSpPr>
        <dsp:cNvPr id="0" name=""/>
        <dsp:cNvSpPr/>
      </dsp:nvSpPr>
      <dsp:spPr>
        <a:xfrm>
          <a:off x="2697437" y="167699"/>
          <a:ext cx="1098000" cy="1098000"/>
        </a:xfrm>
        <a:prstGeom prst="round2DiagRect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33F7DD-9F79-4DE3-8C44-836EAA848D80}">
      <dsp:nvSpPr>
        <dsp:cNvPr id="0" name=""/>
        <dsp:cNvSpPr/>
      </dsp:nvSpPr>
      <dsp:spPr>
        <a:xfrm>
          <a:off x="2931437" y="401700"/>
          <a:ext cx="630000" cy="630000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C3CA9E6-0D43-4C8C-A6A3-6CF5A847C39A}">
      <dsp:nvSpPr>
        <dsp:cNvPr id="0" name=""/>
        <dsp:cNvSpPr/>
      </dsp:nvSpPr>
      <dsp:spPr>
        <a:xfrm>
          <a:off x="2346437" y="160770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kern="1200"/>
            <a:t>Right Patient</a:t>
          </a:r>
        </a:p>
      </dsp:txBody>
      <dsp:txXfrm>
        <a:off x="2346437" y="1607700"/>
        <a:ext cx="1800000" cy="720000"/>
      </dsp:txXfrm>
    </dsp:sp>
    <dsp:sp modelId="{DEE6D499-C78C-448D-8E07-BE109C536172}">
      <dsp:nvSpPr>
        <dsp:cNvPr id="0" name=""/>
        <dsp:cNvSpPr/>
      </dsp:nvSpPr>
      <dsp:spPr>
        <a:xfrm>
          <a:off x="4812437" y="167699"/>
          <a:ext cx="1098000" cy="1098000"/>
        </a:xfrm>
        <a:prstGeom prst="round2DiagRect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F42909-31A5-4FD1-B5B9-4E1A1F77F617}">
      <dsp:nvSpPr>
        <dsp:cNvPr id="0" name=""/>
        <dsp:cNvSpPr/>
      </dsp:nvSpPr>
      <dsp:spPr>
        <a:xfrm>
          <a:off x="5046437" y="401700"/>
          <a:ext cx="630000" cy="630000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BE267E-AEEB-40F1-A5D0-8D694F380319}">
      <dsp:nvSpPr>
        <dsp:cNvPr id="0" name=""/>
        <dsp:cNvSpPr/>
      </dsp:nvSpPr>
      <dsp:spPr>
        <a:xfrm>
          <a:off x="4461437" y="160770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kern="1200"/>
            <a:t>Right Time</a:t>
          </a:r>
        </a:p>
      </dsp:txBody>
      <dsp:txXfrm>
        <a:off x="4461437" y="1607700"/>
        <a:ext cx="1800000" cy="720000"/>
      </dsp:txXfrm>
    </dsp:sp>
    <dsp:sp modelId="{F82EC126-18BB-4729-A58C-B05A4C238C91}">
      <dsp:nvSpPr>
        <dsp:cNvPr id="0" name=""/>
        <dsp:cNvSpPr/>
      </dsp:nvSpPr>
      <dsp:spPr>
        <a:xfrm>
          <a:off x="1639937" y="2777700"/>
          <a:ext cx="1098000" cy="1098000"/>
        </a:xfrm>
        <a:prstGeom prst="round2DiagRect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18F77B-3E05-40C8-85D9-93D1037750C2}">
      <dsp:nvSpPr>
        <dsp:cNvPr id="0" name=""/>
        <dsp:cNvSpPr/>
      </dsp:nvSpPr>
      <dsp:spPr>
        <a:xfrm>
          <a:off x="1873937" y="3011700"/>
          <a:ext cx="630000" cy="630000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614FDF-9CDD-4F99-8FF1-CB968627C4D4}">
      <dsp:nvSpPr>
        <dsp:cNvPr id="0" name=""/>
        <dsp:cNvSpPr/>
      </dsp:nvSpPr>
      <dsp:spPr>
        <a:xfrm>
          <a:off x="1288937" y="421770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kern="1200"/>
            <a:t>Right Place</a:t>
          </a:r>
        </a:p>
      </dsp:txBody>
      <dsp:txXfrm>
        <a:off x="1288937" y="4217700"/>
        <a:ext cx="1800000" cy="720000"/>
      </dsp:txXfrm>
    </dsp:sp>
    <dsp:sp modelId="{72CB297A-B8A7-4FF6-A7E0-3FE619961E97}">
      <dsp:nvSpPr>
        <dsp:cNvPr id="0" name=""/>
        <dsp:cNvSpPr/>
      </dsp:nvSpPr>
      <dsp:spPr>
        <a:xfrm>
          <a:off x="3754937" y="2777700"/>
          <a:ext cx="1098000" cy="1098000"/>
        </a:xfrm>
        <a:prstGeom prst="round2DiagRect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0F8015-A2DD-494C-B247-9FB61BB4FA61}">
      <dsp:nvSpPr>
        <dsp:cNvPr id="0" name=""/>
        <dsp:cNvSpPr/>
      </dsp:nvSpPr>
      <dsp:spPr>
        <a:xfrm>
          <a:off x="3988937" y="3011700"/>
          <a:ext cx="630000" cy="630000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FAF3FC9-4628-408E-9550-7FA340E02590}">
      <dsp:nvSpPr>
        <dsp:cNvPr id="0" name=""/>
        <dsp:cNvSpPr/>
      </dsp:nvSpPr>
      <dsp:spPr>
        <a:xfrm>
          <a:off x="3403937" y="421770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kern="1200"/>
            <a:t>The First Time</a:t>
          </a:r>
        </a:p>
      </dsp:txBody>
      <dsp:txXfrm>
        <a:off x="3403937" y="4217700"/>
        <a:ext cx="180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LeafOutlineLabelList">
  <dgm:title val="Icon Leaf Outlin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trAlignAcc1">
          <dgm:alg type="sp"/>
          <dgm:choose name="Name9">
            <dgm:if name="Name10" axis="root des" ptType="all norm" func="cnt" op="lte" val="3">
              <dgm:shape xmlns:r="http://schemas.openxmlformats.org/officeDocument/2006/relationships" type="round2DiagRect" r:blip="">
                <dgm:adjLst/>
                <dgm:extLst>
                  <a:ext uri="{B698B0E9-8C71-41B9-8309-B3DCBF30829C}">
                    <dgm1612:spPr xmlns:dgm1612="http://schemas.microsoft.com/office/drawing/2016/12/diagram">
                      <a:ln w="79375"/>
                    </dgm1612:spPr>
                  </a:ext>
                </dgm:extLst>
              </dgm:shape>
            </dgm:if>
            <dgm:if name="Name11" axis="root des" ptType="all norm" func="cnt" op="lte" val="5">
              <dgm:shape xmlns:r="http://schemas.openxmlformats.org/officeDocument/2006/relationships" type="round2DiagRect" r:blip="">
                <dgm:adjLst/>
                <dgm:extLst>
                  <a:ext uri="{B698B0E9-8C71-41B9-8309-B3DCBF30829C}">
                    <dgm1612:spPr xmlns:dgm1612="http://schemas.microsoft.com/office/drawing/2016/12/diagram">
                      <a:ln w="50800"/>
                    </dgm1612:spPr>
                  </a:ext>
                </dgm:extLst>
              </dgm:shape>
            </dgm:if>
            <dgm:if name="Name12" axis="root des" ptType="all norm" func="cnt" op="lte" val="10">
              <dgm:shape xmlns:r="http://schemas.openxmlformats.org/officeDocument/2006/relationships" type="round2DiagRect" r:blip="">
                <dgm:adjLst/>
                <dgm:extLst>
                  <a:ext uri="{B698B0E9-8C71-41B9-8309-B3DCBF30829C}">
                    <dgm1612:spPr xmlns:dgm1612="http://schemas.microsoft.com/office/drawing/2016/12/diagram">
                      <a:ln w="47625"/>
                    </dgm1612:spPr>
                  </a:ext>
                </dgm:extLst>
              </dgm:shape>
            </dgm:if>
            <dgm:else name="Name13">
              <dgm:shape xmlns:r="http://schemas.openxmlformats.org/officeDocument/2006/relationships" type="round2DiagRect" r:blip="">
                <dgm:adjLst/>
                <dgm:extLst>
                  <a:ext uri="{B698B0E9-8C71-41B9-8309-B3DCBF30829C}">
                    <dgm1612:spPr xmlns:dgm1612="http://schemas.microsoft.com/office/drawing/2016/12/diagram">
                      <a:ln w="38100"/>
                    </dgm1612:spPr>
                  </a:ext>
                </dgm:extLst>
              </dgm:shape>
            </dgm:else>
          </dgm:choos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9FFABD1-2BF4-44D5-947F-3F584367CB39}" type="datetimeFigureOut">
              <a:rPr lang="en-CA" smtClean="0"/>
              <a:t>2020-02-27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5D9F79F-7D82-4440-924F-7DF14A9C78F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9858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91991-0D19-41C4-97D2-278462BEA7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25238A-5EBD-4857-B172-BF121B6716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C987D-88FF-431A-B48D-44EF7CD11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D33B-1BD8-4E3A-9BA0-D4BCCBECA94E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5D7982-6967-402C-8B32-AF10F5983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C601FF-D40E-42C4-B9E4-F11AB92ED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D781D-B644-4CA5-854F-CDF8BD2A5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040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E0F14-3271-4D2C-83BE-2A7379116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2F9ED2-3EA2-4652-9FAB-9182B5C762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B64EC5-AAEE-4BA8-A81F-189773AFF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D33B-1BD8-4E3A-9BA0-D4BCCBECA94E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D82C70-B929-460E-A847-26CAF0784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009B9C-A464-421A-8640-A6EE95807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D781D-B644-4CA5-854F-CDF8BD2A5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928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52BFF8-810F-4481-BB89-D48BB6F126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23676F-6744-417C-8F9A-12E486AC6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689EAE-B372-4AAA-9093-F231CC2AC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D33B-1BD8-4E3A-9BA0-D4BCCBECA94E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453B61-E1D7-4E88-A69A-FF4A97259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2B1A0A-8A3C-42CC-B7E6-CA8C7412E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D781D-B644-4CA5-854F-CDF8BD2A5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126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BE191-BEB5-46F1-A368-94F10FA86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F2A3E9-A4F9-409D-89D1-A1017EE779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F675C8-9CBB-4195-86D8-E7C9BEBAA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D33B-1BD8-4E3A-9BA0-D4BCCBECA94E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BFE46B-AC95-4E2C-AC21-63A3363D5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8F0948-AD87-4E35-BCC2-61C9406CF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D781D-B644-4CA5-854F-CDF8BD2A5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315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791CF-C6B5-4F28-8903-35A51BD27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9DFB13-4F09-45A4-ACF1-E3F3327D8F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FFEEC0-03E5-4616-8E30-1A9FCCE59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D33B-1BD8-4E3A-9BA0-D4BCCBECA94E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E8985A-FC67-4602-8E5A-C56166D31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2F84C-04E2-4979-81F3-2B99FE02B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D781D-B644-4CA5-854F-CDF8BD2A5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463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5021C-D50F-4497-92CF-A08A590EB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83D9FE-9BF3-44CB-82B6-245007B351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AA2DF9-4BE9-4F72-9CD4-4070D36890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90D76D-DF6D-4E9F-916F-C0D949481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D33B-1BD8-4E3A-9BA0-D4BCCBECA94E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8EEAB5-A8B1-4E83-8A3B-FDD06B21D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348D7B-5796-4B9F-B894-A9FBDFBA5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D781D-B644-4CA5-854F-CDF8BD2A5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939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89CB0-99E5-4A3F-83FB-DEAACA6BF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52327D-43BE-4B2A-B8DE-365463B86E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7B814E-D81B-4679-8C91-92D3A23081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E9DFA3-98AB-475E-B518-2CAE807679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A35F91-CB03-4C77-A407-9242B90643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624DE0-5EC8-457B-847D-83FD95C49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D33B-1BD8-4E3A-9BA0-D4BCCBECA94E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210B61-C1D5-497F-845D-F0EB11B0B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D6F089-E646-4092-A2F1-A1DA9C684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D781D-B644-4CA5-854F-CDF8BD2A5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64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EA4D6-8A21-42A0-B5C1-0D390B480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C8AE1D-9128-447A-9771-9363E4F71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D33B-1BD8-4E3A-9BA0-D4BCCBECA94E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7C9E7A-588E-4630-8C4B-866C941A9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BB4F2B-6DE5-4136-B51E-1C034B6DD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D781D-B644-4CA5-854F-CDF8BD2A5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55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A2CD85-2EFC-497E-B74A-C5E88E3D5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D33B-1BD8-4E3A-9BA0-D4BCCBECA94E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9366C5-156E-492E-9BE3-A97E95C3F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ED85AA-8E28-424F-B3F8-051DBCD79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D781D-B644-4CA5-854F-CDF8BD2A5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635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5655B-1CFC-4957-85D5-20C592522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F1CC40-33F7-4CEB-996B-517C9005F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ABF5D3-F807-422E-B7C5-71CB104218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355530-D397-4B8C-8B77-710389366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D33B-1BD8-4E3A-9BA0-D4BCCBECA94E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11F9FD-380E-427B-98A5-7E0672142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F88556-186E-4284-A7ED-39F6B27D9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D781D-B644-4CA5-854F-CDF8BD2A5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500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8657E-709D-4240-BCB2-37B81A939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1AC945-2952-4137-9A6F-64D25C6E00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E394F9-E7B2-443E-9E64-F8D720A8BC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A2AAE3-2518-4F56-9672-C86D6DAAB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D33B-1BD8-4E3A-9BA0-D4BCCBECA94E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1503FE-FAC0-4EBD-ADC3-C1897F6E0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AA1C06-14E0-48D1-B75D-253B237F2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D781D-B644-4CA5-854F-CDF8BD2A5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105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1909FC-4329-4B2E-87F5-AB764A8B6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428177-B953-46C1-966B-D9768A5D29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714D1F-30A5-4489-A4BC-FFC5FC21BC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7D33B-1BD8-4E3A-9BA0-D4BCCBECA94E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689BF5-03AE-481F-9315-7D52E67652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E34D7E-24E6-4C23-8A36-C77F8CA165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D781D-B644-4CA5-854F-CDF8BD2A5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049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25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gisanddata.maps.arcgis.com/apps/opsdashboard/index.html#/bda7594740fd40299423467b48e9ecf6" TargetMode="External"/><Relationship Id="rId3" Type="http://schemas.openxmlformats.org/officeDocument/2006/relationships/tags" Target="../tags/tag6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image" Target="../media/image6.png"/><Relationship Id="rId5" Type="http://schemas.openxmlformats.org/officeDocument/2006/relationships/tags" Target="../tags/tag8.xml"/><Relationship Id="rId10" Type="http://schemas.openxmlformats.org/officeDocument/2006/relationships/image" Target="../media/image5.png"/><Relationship Id="rId4" Type="http://schemas.openxmlformats.org/officeDocument/2006/relationships/tags" Target="../tags/tag7.xml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tags" Target="../tags/tag12.xml"/><Relationship Id="rId7" Type="http://schemas.openxmlformats.org/officeDocument/2006/relationships/diagramLayout" Target="../diagrams/layout3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diagramData" Target="../diagrams/data3.xml"/><Relationship Id="rId5" Type="http://schemas.openxmlformats.org/officeDocument/2006/relationships/slideLayout" Target="../slideLayouts/slideLayout2.xml"/><Relationship Id="rId10" Type="http://schemas.microsoft.com/office/2007/relationships/diagramDrawing" Target="../diagrams/drawing3.xml"/><Relationship Id="rId4" Type="http://schemas.openxmlformats.org/officeDocument/2006/relationships/tags" Target="../tags/tag13.xml"/><Relationship Id="rId9" Type="http://schemas.openxmlformats.org/officeDocument/2006/relationships/diagramColors" Target="../diagrams/colors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E8BA0-EAC3-4652-AD66-7D76D7F80461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7464613" y="1783959"/>
            <a:ext cx="4727385" cy="2889114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b="1" dirty="0"/>
              <a:t>Partnership between Paramedics and Public Health for COVID-19 </a:t>
            </a:r>
            <a:endParaRPr lang="en-US" sz="5400" b="1" dirty="0">
              <a:solidFill>
                <a:srgbClr val="00B0F0"/>
              </a:solidFill>
              <a:cs typeface="Calibri Light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2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099253-304D-4881-8A6C-C69D5EBFE6A0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5"/>
          <a:srcRect l="8840" r="3893"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767885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3D34AC-00C2-4357-9985-552B0A12CA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444" t="25915" r="8889" b="12821"/>
          <a:stretch/>
        </p:blipFill>
        <p:spPr>
          <a:xfrm>
            <a:off x="1313429" y="1"/>
            <a:ext cx="10878571" cy="661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301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7FDB1-B17C-42CB-A380-48CF0253E303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CA" dirty="0"/>
              <a:t>Specimen Collection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F50567-3E28-46A5-BE39-06D763A04AA8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Upper respiratory tract:</a:t>
            </a:r>
          </a:p>
          <a:p>
            <a:pPr marL="742950" indent="-742950">
              <a:buAutoNum type="arabicParenR"/>
            </a:pPr>
            <a:r>
              <a:rPr lang="en-CA" sz="3600" dirty="0"/>
              <a:t>Nasopharyngeal (NP) swab </a:t>
            </a:r>
          </a:p>
          <a:p>
            <a:pPr marL="742950" indent="-742950">
              <a:buAutoNum type="arabicParenR"/>
            </a:pPr>
            <a:r>
              <a:rPr lang="en-CA" sz="3600" dirty="0"/>
              <a:t>Viral throat swab</a:t>
            </a:r>
          </a:p>
          <a:p>
            <a:pPr marL="0" indent="0">
              <a:buNone/>
            </a:pPr>
            <a:r>
              <a:rPr lang="en-CA" sz="3600" dirty="0"/>
              <a:t>3)    Sputum: collect if patient has a productive cough</a:t>
            </a:r>
          </a:p>
        </p:txBody>
      </p:sp>
    </p:spTree>
    <p:extLst>
      <p:ext uri="{BB962C8B-B14F-4D97-AF65-F5344CB8AC3E}">
        <p14:creationId xmlns:p14="http://schemas.microsoft.com/office/powerpoint/2010/main" val="2142647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ctangle 81">
            <a:extLst>
              <a:ext uri="{FF2B5EF4-FFF2-40B4-BE49-F238E27FC236}">
                <a16:creationId xmlns:a16="http://schemas.microsoft.com/office/drawing/2014/main" id="{81AEB8A9-B768-4E30-BA55-D919E6687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001" y="-2"/>
            <a:ext cx="4069936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TextBox 76"/>
          <p:cNvSpPr txBox="1"/>
          <p:nvPr>
            <p:custDataLst>
              <p:tags r:id="rId2"/>
            </p:custDataLst>
          </p:nvPr>
        </p:nvSpPr>
        <p:spPr>
          <a:xfrm>
            <a:off x="643467" y="640080"/>
            <a:ext cx="3096427" cy="5613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Community Paramedic Remote Patient Monitoring (CPRPM)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059936" y="0"/>
            <a:ext cx="8132064" cy="47193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/>
              <a:t>Patients use the provided equipment to obtain regular vital signs</a:t>
            </a:r>
          </a:p>
          <a:p>
            <a:r>
              <a:rPr lang="en-US" sz="2400" dirty="0"/>
              <a:t>Vital sign readings are transmitted to secure software portal</a:t>
            </a:r>
          </a:p>
          <a:p>
            <a:r>
              <a:rPr lang="en-US" sz="2400" dirty="0"/>
              <a:t>Software automatically alerts Community Paramedics of abnormal vital sign readings</a:t>
            </a:r>
          </a:p>
          <a:p>
            <a:r>
              <a:rPr lang="en-US" sz="2400" dirty="0"/>
              <a:t>Community Paramedics follow up on each alert to determine the care needed</a:t>
            </a:r>
          </a:p>
          <a:p>
            <a:r>
              <a:rPr lang="en-US" sz="2400" dirty="0"/>
              <a:t>Thermometer </a:t>
            </a:r>
          </a:p>
          <a:p>
            <a:r>
              <a:rPr lang="en-US" sz="2400" dirty="0"/>
              <a:t>iPad with OTN / facetime capability</a:t>
            </a:r>
          </a:p>
        </p:txBody>
      </p:sp>
      <p:pic>
        <p:nvPicPr>
          <p:cNvPr id="76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294" y="4719350"/>
            <a:ext cx="6894236" cy="153396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05906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FE087-AF3F-4C25-AF45-E5D04B6F8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D0236-24B6-4873-BCB1-65CE1DE080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b="1" dirty="0"/>
          </a:p>
          <a:p>
            <a:pPr marL="0" indent="0">
              <a:buNone/>
            </a:pPr>
            <a:r>
              <a:rPr lang="en-CA" b="1" dirty="0"/>
              <a:t>Alberta Health expands testing </a:t>
            </a:r>
          </a:p>
          <a:p>
            <a:pPr marL="0" indent="0">
              <a:buNone/>
            </a:pPr>
            <a:r>
              <a:rPr lang="en-CA" b="1" dirty="0"/>
              <a:t>protocols as COVID-19 continues </a:t>
            </a:r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77F9BA-CE43-4C0C-BEC3-17CA3A53B4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882" y="365125"/>
            <a:ext cx="11680235" cy="1579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F2C622-D541-4B51-BDD5-725B231731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361" t="17021" r="33611" b="5302"/>
          <a:stretch/>
        </p:blipFill>
        <p:spPr>
          <a:xfrm>
            <a:off x="6866467" y="23112"/>
            <a:ext cx="5325533" cy="683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929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F1939-5F6E-4424-B6E5-16AC38DB5A66}"/>
              </a:ext>
            </a:extLst>
          </p:cNvPr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1" y="1020416"/>
            <a:ext cx="11979964" cy="56984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4000" dirty="0"/>
              <a:t>England’s National Health Service began piloting a home-testing program for COVID-19 in London, UK. </a:t>
            </a:r>
          </a:p>
          <a:p>
            <a:pPr marL="0" indent="0">
              <a:buNone/>
            </a:pPr>
            <a:endParaRPr lang="en-CA" sz="4000" dirty="0"/>
          </a:p>
          <a:p>
            <a:pPr marL="0" indent="0">
              <a:buNone/>
            </a:pPr>
            <a:r>
              <a:rPr lang="en-CA" sz="4000" dirty="0"/>
              <a:t>The pilot launched after 25 of the city’s ambulances were decommissioned for decontamination in a single afternoon after transporting suspected cases. </a:t>
            </a:r>
          </a:p>
          <a:p>
            <a:pPr marL="0" indent="0">
              <a:buNone/>
            </a:pPr>
            <a:r>
              <a:rPr lang="en-CA" sz="4000" dirty="0"/>
              <a:t>As of mid-February, the program has tested more than 130 patients. </a:t>
            </a:r>
          </a:p>
        </p:txBody>
      </p:sp>
    </p:spTree>
    <p:extLst>
      <p:ext uri="{BB962C8B-B14F-4D97-AF65-F5344CB8AC3E}">
        <p14:creationId xmlns:p14="http://schemas.microsoft.com/office/powerpoint/2010/main" val="1358729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C6719-F564-4EA8-85E6-D524EE1B4D8C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967075" y="2177143"/>
            <a:ext cx="5375668" cy="1676842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800" dirty="0"/>
              <a:t>Questions?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C8DA3D-0984-47BE-B2DC-54BD4E74514E}"/>
              </a:ext>
            </a:extLst>
          </p:cNvPr>
          <p:cNvSpPr txBox="1"/>
          <p:nvPr/>
        </p:nvSpPr>
        <p:spPr>
          <a:xfrm>
            <a:off x="4479235" y="4353636"/>
            <a:ext cx="771276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/>
              <a:t>For a copy of the Influenza and COVID19 clinical practice guidelines, please contact:</a:t>
            </a:r>
          </a:p>
          <a:p>
            <a:r>
              <a:rPr lang="en-CA" sz="2400" b="1" dirty="0"/>
              <a:t>Mathieu Grenier</a:t>
            </a:r>
          </a:p>
          <a:p>
            <a:r>
              <a:rPr lang="en-CA" sz="2400" b="1" dirty="0"/>
              <a:t>mgrenier@countyofrenfrew.on.ca</a:t>
            </a:r>
          </a:p>
          <a:p>
            <a:r>
              <a:rPr lang="en-CA" sz="3200" b="1" dirty="0"/>
              <a:t>613-818-9517</a:t>
            </a:r>
          </a:p>
        </p:txBody>
      </p:sp>
    </p:spTree>
    <p:extLst>
      <p:ext uri="{BB962C8B-B14F-4D97-AF65-F5344CB8AC3E}">
        <p14:creationId xmlns:p14="http://schemas.microsoft.com/office/powerpoint/2010/main" val="606224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952" y="165886"/>
            <a:ext cx="7034648" cy="1395413"/>
          </a:xfrm>
        </p:spPr>
        <p:txBody>
          <a:bodyPr>
            <a:normAutofit/>
          </a:bodyPr>
          <a:lstStyle/>
          <a:p>
            <a:r>
              <a:rPr lang="en-CA" b="1" dirty="0"/>
              <a:t>Influenza 2017-18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21AD74F-C28C-4D36-AD33-B60093CB244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463551"/>
          <a:ext cx="10515600" cy="4154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26084491-20B6-4155-84C0-3256381DB726}"/>
              </a:ext>
            </a:extLst>
          </p:cNvPr>
          <p:cNvSpPr txBox="1">
            <a:spLocks/>
          </p:cNvSpPr>
          <p:nvPr/>
        </p:nvSpPr>
        <p:spPr>
          <a:xfrm>
            <a:off x="7653771" y="5466564"/>
            <a:ext cx="453822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CA" b="1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F7450F-8C0B-42E1-BC3B-393F1860B38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109" y="3540795"/>
            <a:ext cx="2878954" cy="2159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952" y="165886"/>
            <a:ext cx="7034648" cy="1395413"/>
          </a:xfrm>
        </p:spPr>
        <p:txBody>
          <a:bodyPr>
            <a:normAutofit/>
          </a:bodyPr>
          <a:lstStyle/>
          <a:p>
            <a:r>
              <a:rPr lang="en-CA" b="1" dirty="0"/>
              <a:t>Influenza 2017-18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21AD74F-C28C-4D36-AD33-B60093CB244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463551"/>
          <a:ext cx="10515600" cy="4154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26084491-20B6-4155-84C0-3256381DB726}"/>
              </a:ext>
            </a:extLst>
          </p:cNvPr>
          <p:cNvSpPr txBox="1">
            <a:spLocks/>
          </p:cNvSpPr>
          <p:nvPr/>
        </p:nvSpPr>
        <p:spPr>
          <a:xfrm>
            <a:off x="7653771" y="5466564"/>
            <a:ext cx="453822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CA" b="1" i="1" dirty="0"/>
          </a:p>
        </p:txBody>
      </p:sp>
    </p:spTree>
    <p:extLst>
      <p:ext uri="{BB962C8B-B14F-4D97-AF65-F5344CB8AC3E}">
        <p14:creationId xmlns:p14="http://schemas.microsoft.com/office/powerpoint/2010/main" val="4111202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B15076-01BE-4001-8433-CBE1BD2E5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14" y="1363325"/>
            <a:ext cx="5408053" cy="413135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CA" sz="3600" dirty="0"/>
          </a:p>
          <a:p>
            <a:pPr marL="0" indent="0">
              <a:buNone/>
            </a:pPr>
            <a:endParaRPr lang="en-CA" sz="3600" dirty="0"/>
          </a:p>
          <a:p>
            <a:pPr marL="0" indent="0">
              <a:buNone/>
            </a:pPr>
            <a:r>
              <a:rPr lang="en-CA" sz="3600" dirty="0"/>
              <a:t>Home assessment for COVID-19 would “save precious resources.” Paramedics wouldn’t need to transport patients to hospital unnecessarily and then need to do all the decontamination and disinfection of equipment and the ambulance.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AF0D48B-57B8-4D8E-88AF-2130981A64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78" t="13809" r="18749" b="6151"/>
          <a:stretch/>
        </p:blipFill>
        <p:spPr>
          <a:xfrm>
            <a:off x="5469467" y="1584016"/>
            <a:ext cx="6434667" cy="368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969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94C4E-DE54-44E0-8855-E0190B17F41A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FDCD7-FC3F-47B2-8771-655D3E6426DC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>
                <a:hlinkClick r:id="rId8"/>
              </a:rPr>
              <a:t>https://gisanddata.maps.arcgis.com/apps/opsdashboard/index.html#/bda7594740fd40299423467b48e9ecf6</a:t>
            </a:r>
            <a:r>
              <a:rPr lang="en-CA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412462-F8F6-4A86-88FF-750E3E6835D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808301" y="34805"/>
            <a:ext cx="10383699" cy="67209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9D7846-79A8-4E48-8228-323701D41B58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0" y="27397"/>
            <a:ext cx="1808301" cy="39782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9DAEFD-11C2-44FC-B6D7-FF7B31ED096D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0" y="4013066"/>
            <a:ext cx="2128620" cy="27500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B2E5EC-741E-4B46-96E6-1B3B7A35CD2C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3113525" y="5068869"/>
            <a:ext cx="92103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chemeClr val="bg1"/>
                </a:solidFill>
              </a:rPr>
              <a:t>Dispatch expanded their screening to the case definition to include </a:t>
            </a:r>
            <a:r>
              <a:rPr lang="en-CA" sz="3600" b="1" dirty="0">
                <a:solidFill>
                  <a:schemeClr val="bg1"/>
                </a:solidFill>
              </a:rPr>
              <a:t>China, Hong Kong, Iran, Italy, Japan, Singapore and South Korea. </a:t>
            </a:r>
          </a:p>
        </p:txBody>
      </p:sp>
    </p:spTree>
    <p:extLst>
      <p:ext uri="{BB962C8B-B14F-4D97-AF65-F5344CB8AC3E}">
        <p14:creationId xmlns:p14="http://schemas.microsoft.com/office/powerpoint/2010/main" val="3037929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2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D6C9F0E-23AD-4B14-ABBD-F60755B789CC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Our Goal	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4C16348-999C-4095-8E00-661BFA5F7780}"/>
              </a:ext>
            </a:extLst>
          </p:cNvPr>
          <p:cNvGraphicFramePr>
            <a:graphicFrameLocks noGrp="1"/>
          </p:cNvGraphicFramePr>
          <p:nvPr>
            <p:ph idx="1"/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536041898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616173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AF0AE-6835-420C-94DE-EADEB68E9D8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CA" b="1" dirty="0">
                <a:solidFill>
                  <a:srgbClr val="002060"/>
                </a:solidFill>
              </a:rPr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F8DDD-3038-4CAD-BB5A-5BD26BF16D23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CA" sz="3200" dirty="0"/>
              <a:t>Decrease Hallway Health Care</a:t>
            </a:r>
          </a:p>
          <a:p>
            <a:r>
              <a:rPr lang="en-CA" sz="3200" dirty="0"/>
              <a:t>Decrease off load delay</a:t>
            </a:r>
          </a:p>
          <a:p>
            <a:r>
              <a:rPr lang="en-CA" sz="3200" dirty="0"/>
              <a:t>Decrease disruption to emergency response capacity </a:t>
            </a:r>
          </a:p>
          <a:p>
            <a:r>
              <a:rPr lang="en-CA" sz="3200" dirty="0"/>
              <a:t>Increase community based testing by Paramedics</a:t>
            </a:r>
          </a:p>
          <a:p>
            <a:r>
              <a:rPr lang="en-CA" sz="3200" dirty="0"/>
              <a:t>Reducing the risk of transmission during unnecessary travels to hospital</a:t>
            </a:r>
          </a:p>
          <a:p>
            <a:r>
              <a:rPr lang="en-CA" sz="3200" dirty="0"/>
              <a:t>Reducing the risk of transmission to the general population</a:t>
            </a:r>
          </a:p>
          <a:p>
            <a:r>
              <a:rPr lang="en-CA" sz="3200" dirty="0"/>
              <a:t>Relieve the burden of transporting suspect cases by Paramedic Services to and from hospital</a:t>
            </a:r>
          </a:p>
          <a:p>
            <a:r>
              <a:rPr lang="en-CA" sz="3200" dirty="0"/>
              <a:t>Increase public confidence in self-care </a:t>
            </a:r>
          </a:p>
          <a:p>
            <a:r>
              <a:rPr lang="en-CA" sz="3200" dirty="0"/>
              <a:t>Reduce 911 utilization</a:t>
            </a:r>
          </a:p>
          <a:p>
            <a:r>
              <a:rPr lang="en-CA" sz="3200" dirty="0"/>
              <a:t>Improve Public Health / Paramedic Service inter-professional collaboration</a:t>
            </a:r>
          </a:p>
          <a:p>
            <a:pPr marL="0" indent="0">
              <a:buNone/>
            </a:pP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3819148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C54AA007-0611-4798-B4AE-8F40B48F83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073" y="10374"/>
            <a:ext cx="6192982" cy="6857634"/>
          </a:xfrm>
        </p:spPr>
      </p:pic>
    </p:spTree>
    <p:extLst>
      <p:ext uri="{BB962C8B-B14F-4D97-AF65-F5344CB8AC3E}">
        <p14:creationId xmlns:p14="http://schemas.microsoft.com/office/powerpoint/2010/main" val="4248222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E4F562-894D-4DF6-AD57-54E5E10CB7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45" t="22822" r="23549" b="31174"/>
          <a:stretch/>
        </p:blipFill>
        <p:spPr>
          <a:xfrm>
            <a:off x="-33677" y="317090"/>
            <a:ext cx="12225677" cy="622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26686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1694</TotalTime>
  <Words>451</Words>
  <Application>Microsoft Office PowerPoint</Application>
  <PresentationFormat>Widescreen</PresentationFormat>
  <Paragraphs>59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Partnership between Paramedics and Public Health for COVID-19 </vt:lpstr>
      <vt:lpstr>Influenza 2017-18</vt:lpstr>
      <vt:lpstr>Influenza 2017-18</vt:lpstr>
      <vt:lpstr>PowerPoint Presentation</vt:lpstr>
      <vt:lpstr>PowerPoint Presentation</vt:lpstr>
      <vt:lpstr>Our Goal s</vt:lpstr>
      <vt:lpstr>Objectives</vt:lpstr>
      <vt:lpstr>PowerPoint Presentation</vt:lpstr>
      <vt:lpstr>PowerPoint Presentation</vt:lpstr>
      <vt:lpstr>PowerPoint Presentation</vt:lpstr>
      <vt:lpstr>Specimen Collection</vt:lpstr>
      <vt:lpstr>PowerPoint Presentation</vt:lpstr>
      <vt:lpstr>PowerPoint Presentation</vt:lpstr>
      <vt:lpstr>PowerPoint Presentation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 </dc:title>
  <dc:creator>Mathieu Grenier</dc:creator>
  <cp:lastModifiedBy>Mathieu Grenier</cp:lastModifiedBy>
  <cp:revision>28</cp:revision>
  <dcterms:created xsi:type="dcterms:W3CDTF">2020-02-25T19:21:26Z</dcterms:created>
  <dcterms:modified xsi:type="dcterms:W3CDTF">2020-02-27T20:50:29Z</dcterms:modified>
</cp:coreProperties>
</file>